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73" r:id="rId2"/>
    <p:sldId id="410" r:id="rId3"/>
    <p:sldId id="411"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 id="426" r:id="rId19"/>
    <p:sldId id="427" r:id="rId20"/>
    <p:sldId id="428" r:id="rId21"/>
    <p:sldId id="429" r:id="rId22"/>
    <p:sldId id="430" r:id="rId23"/>
    <p:sldId id="431" r:id="rId24"/>
    <p:sldId id="432" r:id="rId25"/>
    <p:sldId id="433" r:id="rId26"/>
    <p:sldId id="434" r:id="rId27"/>
    <p:sldId id="435" r:id="rId28"/>
    <p:sldId id="436" r:id="rId29"/>
    <p:sldId id="437" r:id="rId30"/>
    <p:sldId id="438" r:id="rId31"/>
    <p:sldId id="439" r:id="rId32"/>
    <p:sldId id="440" r:id="rId33"/>
    <p:sldId id="441" r:id="rId34"/>
    <p:sldId id="442" r:id="rId35"/>
    <p:sldId id="443" r:id="rId36"/>
    <p:sldId id="444" r:id="rId37"/>
    <p:sldId id="445" r:id="rId38"/>
    <p:sldId id="472"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AA0DCAC3-0CDF-4502-AE23-E7492D1304C7}" type="datetimeFigureOut">
              <a:rPr lang="en-US"/>
              <a:pPr>
                <a:defRPr/>
              </a:pPr>
              <a:t>3/26/2020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34FD985C-A360-4590-A25A-E48F1BD96CFF}" type="slidenum">
              <a:rPr lang="en-US"/>
              <a:pPr>
                <a:defRPr/>
              </a:pPr>
              <a:t>‹#›</a:t>
            </a:fld>
            <a:endParaRPr lang="en-US"/>
          </a:p>
        </p:txBody>
      </p:sp>
    </p:spTree>
    <p:extLst>
      <p:ext uri="{BB962C8B-B14F-4D97-AF65-F5344CB8AC3E}">
        <p14:creationId xmlns:p14="http://schemas.microsoft.com/office/powerpoint/2010/main" val="193655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B3EAE534-9EE3-4DAA-A446-C016FCD8B099}" type="datetimeFigureOut">
              <a:rPr lang="en-US"/>
              <a:pPr>
                <a:defRPr/>
              </a:pPr>
              <a:t>3/26/2020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EA83BA-A664-47BA-ADF3-584F37BB0AC0}" type="slidenum">
              <a:rPr lang="en-US"/>
              <a:pPr>
                <a:defRPr/>
              </a:pPr>
              <a:t>‹#›</a:t>
            </a:fld>
            <a:endParaRPr lang="en-US"/>
          </a:p>
        </p:txBody>
      </p:sp>
    </p:spTree>
    <p:extLst>
      <p:ext uri="{BB962C8B-B14F-4D97-AF65-F5344CB8AC3E}">
        <p14:creationId xmlns:p14="http://schemas.microsoft.com/office/powerpoint/2010/main" val="3224419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19546480-48BB-487A-81EA-371365A78451}" type="datetimeFigureOut">
              <a:rPr lang="en-US"/>
              <a:pPr>
                <a:defRPr/>
              </a:pPr>
              <a:t>3/26/2020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7B26C9F-19E4-4A8C-904B-224AE1BBE916}" type="slidenum">
              <a:rPr lang="en-US"/>
              <a:pPr>
                <a:defRPr/>
              </a:pPr>
              <a:t>‹#›</a:t>
            </a:fld>
            <a:endParaRPr lang="en-US"/>
          </a:p>
        </p:txBody>
      </p:sp>
    </p:spTree>
    <p:extLst>
      <p:ext uri="{BB962C8B-B14F-4D97-AF65-F5344CB8AC3E}">
        <p14:creationId xmlns:p14="http://schemas.microsoft.com/office/powerpoint/2010/main" val="147123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F6A5D096-9591-413D-A096-7759AA67C601}" type="datetimeFigureOut">
              <a:rPr lang="en-US"/>
              <a:pPr>
                <a:defRPr/>
              </a:pPr>
              <a:t>3/26/2020</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1E940A5-ECA4-42D8-81A7-23446DFA8BEB}" type="slidenum">
              <a:rPr lang="en-US"/>
              <a:pPr>
                <a:defRPr/>
              </a:pPr>
              <a:t>‹#›</a:t>
            </a:fld>
            <a:endParaRPr lang="en-US"/>
          </a:p>
        </p:txBody>
      </p:sp>
    </p:spTree>
    <p:extLst>
      <p:ext uri="{BB962C8B-B14F-4D97-AF65-F5344CB8AC3E}">
        <p14:creationId xmlns:p14="http://schemas.microsoft.com/office/powerpoint/2010/main" val="192850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4D9C341-7EC4-4A74-B989-B2500FE7B581}" type="datetimeFigureOut">
              <a:rPr lang="en-US"/>
              <a:pPr>
                <a:defRPr/>
              </a:pPr>
              <a:t>3/26/2020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F6CEE70E-1888-4FC8-9DA0-99217011D411}" type="slidenum">
              <a:rPr lang="en-US"/>
              <a:pPr>
                <a:defRPr/>
              </a:pPr>
              <a:t>‹#›</a:t>
            </a:fld>
            <a:endParaRPr lang="en-US"/>
          </a:p>
        </p:txBody>
      </p:sp>
    </p:spTree>
    <p:extLst>
      <p:ext uri="{BB962C8B-B14F-4D97-AF65-F5344CB8AC3E}">
        <p14:creationId xmlns:p14="http://schemas.microsoft.com/office/powerpoint/2010/main" val="245111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4562151E-9174-4D74-A012-64E18C004546}" type="datetimeFigureOut">
              <a:rPr lang="en-US"/>
              <a:pPr>
                <a:defRPr/>
              </a:pPr>
              <a:t>3/26/2020</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78EFC3A-6316-4573-8778-430C9009901E}" type="slidenum">
              <a:rPr lang="en-US"/>
              <a:pPr>
                <a:defRPr/>
              </a:pPr>
              <a:t>‹#›</a:t>
            </a:fld>
            <a:endParaRPr lang="en-US"/>
          </a:p>
        </p:txBody>
      </p:sp>
    </p:spTree>
    <p:extLst>
      <p:ext uri="{BB962C8B-B14F-4D97-AF65-F5344CB8AC3E}">
        <p14:creationId xmlns:p14="http://schemas.microsoft.com/office/powerpoint/2010/main" val="782443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17A54A8B-6DB1-45FF-B875-AA368A6B9992}" type="datetimeFigureOut">
              <a:rPr lang="en-US"/>
              <a:pPr>
                <a:defRPr/>
              </a:pPr>
              <a:t>3/26/2020</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3B5AB546-BE0E-4B74-B186-8D7EA54C51FB}" type="slidenum">
              <a:rPr lang="en-US"/>
              <a:pPr>
                <a:defRPr/>
              </a:pPr>
              <a:t>‹#›</a:t>
            </a:fld>
            <a:endParaRPr lang="en-US"/>
          </a:p>
        </p:txBody>
      </p:sp>
    </p:spTree>
    <p:extLst>
      <p:ext uri="{BB962C8B-B14F-4D97-AF65-F5344CB8AC3E}">
        <p14:creationId xmlns:p14="http://schemas.microsoft.com/office/powerpoint/2010/main" val="4066045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40AFBCA9-11F3-42C2-9EC5-E7526C790581}" type="datetimeFigureOut">
              <a:rPr lang="en-US"/>
              <a:pPr>
                <a:defRPr/>
              </a:pPr>
              <a:t>3/26/2020</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B5D284F-0566-4A84-88F7-7D95089EC456}" type="slidenum">
              <a:rPr lang="en-US"/>
              <a:pPr>
                <a:defRPr/>
              </a:pPr>
              <a:t>‹#›</a:t>
            </a:fld>
            <a:endParaRPr lang="en-US"/>
          </a:p>
        </p:txBody>
      </p:sp>
    </p:spTree>
    <p:extLst>
      <p:ext uri="{BB962C8B-B14F-4D97-AF65-F5344CB8AC3E}">
        <p14:creationId xmlns:p14="http://schemas.microsoft.com/office/powerpoint/2010/main" val="206253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Date Placeholder 1"/>
          <p:cNvSpPr>
            <a:spLocks noGrp="1"/>
          </p:cNvSpPr>
          <p:nvPr>
            <p:ph type="dt" sz="half" idx="10"/>
          </p:nvPr>
        </p:nvSpPr>
        <p:spPr/>
        <p:txBody>
          <a:bodyPr/>
          <a:lstStyle>
            <a:lvl1pPr>
              <a:defRPr/>
            </a:lvl1pPr>
            <a:extLst/>
          </a:lstStyle>
          <a:p>
            <a:pPr>
              <a:defRPr/>
            </a:pPr>
            <a:fld id="{00A096F5-CD84-4EC1-8DA8-7EEC813A1651}" type="datetimeFigureOut">
              <a:rPr lang="en-US"/>
              <a:pPr>
                <a:defRPr/>
              </a:pPr>
              <a:t>3/26/2020</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B807012A-6E3B-40AD-A089-C75953A34433}" type="slidenum">
              <a:rPr lang="en-US"/>
              <a:pPr>
                <a:defRPr/>
              </a:pPr>
              <a:t>‹#›</a:t>
            </a:fld>
            <a:endParaRPr lang="en-US"/>
          </a:p>
        </p:txBody>
      </p:sp>
    </p:spTree>
    <p:extLst>
      <p:ext uri="{BB962C8B-B14F-4D97-AF65-F5344CB8AC3E}">
        <p14:creationId xmlns:p14="http://schemas.microsoft.com/office/powerpoint/2010/main" val="111581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D6479B56-455C-4C18-91F8-7A41ED4F7187}" type="datetimeFigureOut">
              <a:rPr lang="en-US"/>
              <a:pPr>
                <a:defRPr/>
              </a:pPr>
              <a:t>3/26/2020</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5F7B9A4C-7A7B-4340-9AFC-44B8FA708F23}" type="slidenum">
              <a:rPr lang="en-US"/>
              <a:pPr>
                <a:defRPr/>
              </a:pPr>
              <a:t>‹#›</a:t>
            </a:fld>
            <a:endParaRPr lang="en-US"/>
          </a:p>
        </p:txBody>
      </p:sp>
    </p:spTree>
    <p:extLst>
      <p:ext uri="{BB962C8B-B14F-4D97-AF65-F5344CB8AC3E}">
        <p14:creationId xmlns:p14="http://schemas.microsoft.com/office/powerpoint/2010/main" val="315488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5266B62A-8AF0-4407-AE1A-6644D81B08A8}" type="datetimeFigureOut">
              <a:rPr lang="en-US"/>
              <a:pPr>
                <a:defRPr/>
              </a:pPr>
              <a:t>3/26/2020</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0555335C-E69D-40B4-AD8E-7B60F07695C1}" type="slidenum">
              <a:rPr lang="en-US"/>
              <a:pPr>
                <a:defRPr/>
              </a:pPr>
              <a:t>‹#›</a:t>
            </a:fld>
            <a:endParaRPr lang="en-US"/>
          </a:p>
        </p:txBody>
      </p:sp>
    </p:spTree>
    <p:extLst>
      <p:ext uri="{BB962C8B-B14F-4D97-AF65-F5344CB8AC3E}">
        <p14:creationId xmlns:p14="http://schemas.microsoft.com/office/powerpoint/2010/main" val="97486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EDF12F82-84A8-4732-997C-46A52980B9B9}" type="datetimeFigureOut">
              <a:rPr lang="en-US"/>
              <a:pPr>
                <a:defRPr/>
              </a:pPr>
              <a:t>3/26/2020</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fld id="{86E08961-3EC8-45BF-96C1-CEF46E2BB2D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8" r:id="rId1"/>
    <p:sldLayoutId id="2147483781" r:id="rId2"/>
    <p:sldLayoutId id="2147483789" r:id="rId3"/>
    <p:sldLayoutId id="2147483782" r:id="rId4"/>
    <p:sldLayoutId id="2147483783" r:id="rId5"/>
    <p:sldLayoutId id="2147483784" r:id="rId6"/>
    <p:sldLayoutId id="2147483790" r:id="rId7"/>
    <p:sldLayoutId id="2147483785" r:id="rId8"/>
    <p:sldLayoutId id="2147483791" r:id="rId9"/>
    <p:sldLayoutId id="2147483786" r:id="rId10"/>
    <p:sldLayoutId id="2147483787"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gif"/><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8" Type="http://schemas.openxmlformats.org/officeDocument/2006/relationships/image" Target="file:///H:\222\feeders%20info%20for%20rearing%20calves,%20lambs,%20kids_files\idfee.jpg" TargetMode="External"/><Relationship Id="rId3" Type="http://schemas.openxmlformats.org/officeDocument/2006/relationships/image" Target="../media/image15.jpeg"/><Relationship Id="rId7" Type="http://schemas.openxmlformats.org/officeDocument/2006/relationships/image" Target="../media/image18.jpeg"/><Relationship Id="rId2" Type="http://schemas.openxmlformats.org/officeDocument/2006/relationships/hyperlink" Target="http://www.milkbar.co.nz/milkbar/item7.htm" TargetMode="Externa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hyperlink" Target="http://www.milkbar.co.nz/milkbar/item70.ht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66800" y="2209800"/>
            <a:ext cx="6934200" cy="2667000"/>
          </a:xfrm>
          <a:prstGeom prst="rect">
            <a:avLst/>
          </a:prstGeom>
        </p:spPr>
        <p:txBody>
          <a:bodyPr anchor="b">
            <a:normAutofit fontScale="55000" lnSpcReduction="20000"/>
          </a:bodyPr>
          <a:lstStyle/>
          <a:p>
            <a:pPr marL="1198563" indent="-1155700" algn="ctr" eaLnBrk="1" fontAlgn="auto" hangingPunct="1">
              <a:lnSpc>
                <a:spcPct val="150000"/>
              </a:lnSpc>
              <a:spcAft>
                <a:spcPts val="0"/>
              </a:spcAft>
              <a:buFont typeface="Wingdings 2"/>
              <a:buNone/>
              <a:defRPr/>
            </a:pPr>
            <a:r>
              <a:rPr lang="ar-EG" sz="7300" b="1" dirty="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rPr>
              <a:t>تنشئة صغار المجترات </a:t>
            </a:r>
            <a:endParaRPr lang="ar-EG" sz="7300" b="1" dirty="0" smtClean="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endParaRPr>
          </a:p>
          <a:p>
            <a:pPr marL="1198563" indent="-1155700" algn="ctr" eaLnBrk="1" fontAlgn="auto" hangingPunct="1">
              <a:lnSpc>
                <a:spcPct val="150000"/>
              </a:lnSpc>
              <a:spcAft>
                <a:spcPts val="0"/>
              </a:spcAft>
              <a:buFont typeface="Wingdings 2"/>
              <a:buNone/>
              <a:defRPr/>
            </a:pPr>
            <a:r>
              <a:rPr lang="ar-EG" sz="5500" b="1" dirty="0" smtClean="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rPr>
              <a:t>من الـولادة حــتى الفطـام</a:t>
            </a:r>
            <a:endParaRPr lang="ar-EG" sz="5500" b="1" dirty="0">
              <a:solidFill>
                <a:schemeClr val="accent1">
                  <a:tint val="88000"/>
                  <a:satMod val="150000"/>
                </a:schemeClr>
              </a:solidFill>
              <a:effectLst>
                <a:outerShdw blurRad="53975" dist="22860" dir="5400000" algn="tl" rotWithShape="0">
                  <a:srgbClr val="000000">
                    <a:alpha val="55000"/>
                  </a:srgbClr>
                </a:outerShdw>
              </a:effectLst>
              <a:latin typeface="Times New Roman" pitchFamily="18" charset="0"/>
              <a:ea typeface="+mj-ea"/>
              <a:cs typeface="Times New Roman" pitchFamily="18" charset="0"/>
            </a:endParaRPr>
          </a:p>
          <a:p>
            <a:pPr algn="ctr" fontAlgn="auto">
              <a:lnSpc>
                <a:spcPct val="150000"/>
              </a:lnSpc>
              <a:spcAft>
                <a:spcPts val="0"/>
              </a:spcAft>
              <a:defRPr/>
            </a:pPr>
            <a:endParaRPr lang="ar-EG" sz="22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a:p>
            <a:pPr algn="ctr" fontAlgn="auto">
              <a:lnSpc>
                <a:spcPct val="150000"/>
              </a:lnSpc>
              <a:spcAft>
                <a:spcPts val="0"/>
              </a:spcAft>
              <a:defRPr/>
            </a:pPr>
            <a:r>
              <a:rPr lang="ar-EG"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مقرر رعاية ماشية اللحم واللبن</a:t>
            </a:r>
          </a:p>
          <a:p>
            <a:pPr algn="ctr" fontAlgn="auto">
              <a:lnSpc>
                <a:spcPct val="150000"/>
              </a:lnSpc>
              <a:spcAft>
                <a:spcPts val="0"/>
              </a:spcAft>
              <a:defRPr/>
            </a:pPr>
            <a:r>
              <a:rPr lang="ar-EG"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rPr>
              <a:t>المستوى الرابع – برنامج الإنتاج الحيوانى والدواجن</a:t>
            </a:r>
            <a:endParaRPr lang="ar-EG" sz="3600" b="1" dirty="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endParaRPr>
          </a:p>
        </p:txBody>
      </p:sp>
      <p:sp>
        <p:nvSpPr>
          <p:cNvPr id="4" name="Subtitle 2"/>
          <p:cNvSpPr txBox="1">
            <a:spLocks/>
          </p:cNvSpPr>
          <p:nvPr/>
        </p:nvSpPr>
        <p:spPr>
          <a:xfrm>
            <a:off x="722313" y="4876800"/>
            <a:ext cx="7772400" cy="914400"/>
          </a:xfrm>
          <a:prstGeom prst="rect">
            <a:avLst/>
          </a:prstGeom>
        </p:spPr>
        <p:txBody>
          <a:bodyPr>
            <a:normAutofit/>
          </a:bodyPr>
          <a:lstStyle/>
          <a:p>
            <a:pPr marL="265176" indent="-265176" algn="ctr" fontAlgn="auto">
              <a:spcBef>
                <a:spcPts val="250"/>
              </a:spcBef>
              <a:spcAft>
                <a:spcPts val="0"/>
              </a:spcAft>
              <a:buClr>
                <a:schemeClr val="accent1"/>
              </a:buClr>
              <a:buSzPct val="80000"/>
              <a:defRPr/>
            </a:pPr>
            <a:r>
              <a:rPr lang="ar-EG" sz="2400" dirty="0">
                <a:latin typeface="+mn-lt"/>
                <a:cs typeface="+mn-cs"/>
              </a:rPr>
              <a:t>كلية الزراعة – جامعة سوهاج</a:t>
            </a:r>
          </a:p>
          <a:p>
            <a:pPr marL="265176" indent="-265176" algn="ctr" fontAlgn="auto">
              <a:spcBef>
                <a:spcPts val="250"/>
              </a:spcBef>
              <a:spcAft>
                <a:spcPts val="0"/>
              </a:spcAft>
              <a:buClr>
                <a:schemeClr val="accent1"/>
              </a:buClr>
              <a:buSzPct val="80000"/>
              <a:defRPr/>
            </a:pPr>
            <a:r>
              <a:rPr lang="ar-EG" sz="2400" dirty="0" smtClean="0">
                <a:latin typeface="+mn-lt"/>
                <a:cs typeface="+mn-cs"/>
              </a:rPr>
              <a:t>2019 - 2020</a:t>
            </a:r>
            <a:endParaRPr lang="en-US" sz="2400" dirty="0">
              <a:latin typeface="+mn-lt"/>
              <a:cs typeface="+mn-cs"/>
            </a:endParaRPr>
          </a:p>
        </p:txBody>
      </p:sp>
      <p:sp>
        <p:nvSpPr>
          <p:cNvPr id="6148" name="Subtitle 2"/>
          <p:cNvSpPr txBox="1">
            <a:spLocks/>
          </p:cNvSpPr>
          <p:nvPr/>
        </p:nvSpPr>
        <p:spPr bwMode="auto">
          <a:xfrm>
            <a:off x="685800" y="6096000"/>
            <a:ext cx="7772400" cy="457200"/>
          </a:xfrm>
          <a:prstGeom prst="rect">
            <a:avLst/>
          </a:prstGeom>
          <a:noFill/>
          <a:ln w="9525">
            <a:noFill/>
            <a:miter lim="800000"/>
            <a:headEnd/>
            <a:tailEnd/>
          </a:ln>
        </p:spPr>
        <p:txBody>
          <a:bodyPr/>
          <a:lstStyle/>
          <a:p>
            <a:pPr marL="265113" indent="-265113" algn="ctr">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pic>
        <p:nvPicPr>
          <p:cNvPr id="6" name="Picture 2" descr="C:\Users\M Elaref\Desktop\شعار - نهائى.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0507" y="457200"/>
            <a:ext cx="6196012" cy="209788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593918"/>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40" name="Content Placeholder 2"/>
          <p:cNvSpPr>
            <a:spLocks noGrp="1"/>
          </p:cNvSpPr>
          <p:nvPr>
            <p:ph idx="1"/>
          </p:nvPr>
        </p:nvSpPr>
        <p:spPr>
          <a:xfrm>
            <a:off x="914400" y="1295400"/>
            <a:ext cx="7543800" cy="4724400"/>
          </a:xfrm>
        </p:spPr>
        <p:txBody>
          <a:bodyPr/>
          <a:lstStyle/>
          <a:p>
            <a:pPr marL="1139825" indent="-630238" algn="just" rtl="1" eaLnBrk="1" hangingPunct="1">
              <a:spcAft>
                <a:spcPts val="600"/>
              </a:spcAft>
              <a:buFont typeface="Wingdings 2" pitchFamily="18" charset="2"/>
              <a:buNone/>
            </a:pPr>
            <a:r>
              <a:rPr lang="ar-SA" sz="2000" b="1" smtClean="0">
                <a:latin typeface="Times New Roman" pitchFamily="18" charset="0"/>
                <a:cs typeface="Times New Roman" pitchFamily="18" charset="0"/>
              </a:rPr>
              <a:t>الكرش </a:t>
            </a:r>
            <a:r>
              <a:rPr lang="en-US" sz="2000" b="1" smtClean="0">
                <a:latin typeface="Times New Roman" pitchFamily="18" charset="0"/>
                <a:cs typeface="Times New Roman" pitchFamily="18" charset="0"/>
              </a:rPr>
              <a:t>Rumen</a:t>
            </a:r>
            <a:r>
              <a:rPr lang="ar-EG" sz="2000" b="1" smtClean="0">
                <a:latin typeface="Times New Roman" pitchFamily="18" charset="0"/>
                <a:cs typeface="Times New Roman" pitchFamily="18" charset="0"/>
              </a:rPr>
              <a:t> </a:t>
            </a:r>
            <a:r>
              <a:rPr lang="ar-EG" sz="2000" smtClean="0">
                <a:latin typeface="Times New Roman" pitchFamily="18" charset="0"/>
                <a:cs typeface="Times New Roman" pitchFamily="18" charset="0"/>
              </a:rPr>
              <a:t>: وهو أول أجزاء المعدة المركبة وأكبرها حجماً حيث يمثل 70 – 80% من إجمالى حجم المعدة المركبة فى الحيوانات المجترة تامة النمو وهو </a:t>
            </a:r>
            <a:r>
              <a:rPr lang="ar-EG" sz="1900" b="1" smtClean="0">
                <a:latin typeface="Times New Roman" pitchFamily="18" charset="0"/>
                <a:cs typeface="Times New Roman" pitchFamily="18" charset="0"/>
              </a:rPr>
              <a:t>مكان رئيسى لتخزين الغذاء </a:t>
            </a:r>
            <a:r>
              <a:rPr lang="ar-EG" sz="2000" smtClean="0">
                <a:latin typeface="Times New Roman" pitchFamily="18" charset="0"/>
                <a:cs typeface="Times New Roman" pitchFamily="18" charset="0"/>
              </a:rPr>
              <a:t>علاوة على إحتوائه على مجموعة كبيرة من الميكروبات التى تعيش بداخل الكرش معيشة تكافلية والتى تقوم </a:t>
            </a:r>
            <a:r>
              <a:rPr lang="ar-EG" sz="1900" b="1" smtClean="0">
                <a:latin typeface="Times New Roman" pitchFamily="18" charset="0"/>
                <a:cs typeface="Times New Roman" pitchFamily="18" charset="0"/>
              </a:rPr>
              <a:t>بالهضم الميكروبى</a:t>
            </a:r>
            <a:r>
              <a:rPr lang="ar-EG" sz="2000" smtClean="0">
                <a:latin typeface="Times New Roman" pitchFamily="18" charset="0"/>
                <a:cs typeface="Times New Roman" pitchFamily="18" charset="0"/>
              </a:rPr>
              <a:t>، كذلك يحدث </a:t>
            </a:r>
            <a:r>
              <a:rPr lang="ar-EG" sz="1900" b="1" smtClean="0">
                <a:latin typeface="Times New Roman" pitchFamily="18" charset="0"/>
                <a:cs typeface="Times New Roman" pitchFamily="18" charset="0"/>
              </a:rPr>
              <a:t>هضم ميكانيكى </a:t>
            </a:r>
            <a:r>
              <a:rPr lang="ar-EG" sz="2000" smtClean="0">
                <a:latin typeface="Times New Roman" pitchFamily="18" charset="0"/>
                <a:cs typeface="Times New Roman" pitchFamily="18" charset="0"/>
              </a:rPr>
              <a:t>للمواد الغذائية داخل الكرش نتيجة لحركة دعامات الكرش المستمرة.</a:t>
            </a:r>
            <a:endParaRPr lang="en-US" sz="2000" smtClean="0">
              <a:latin typeface="Times New Roman" pitchFamily="18" charset="0"/>
              <a:cs typeface="Times New Roman" pitchFamily="18" charset="0"/>
            </a:endParaRPr>
          </a:p>
          <a:p>
            <a:pPr marL="1139825" indent="-630238" algn="just" rtl="1" eaLnBrk="1" hangingPunct="1">
              <a:spcAft>
                <a:spcPts val="600"/>
              </a:spcAft>
              <a:buFont typeface="Wingdings 2" pitchFamily="18" charset="2"/>
              <a:buNone/>
            </a:pPr>
            <a:r>
              <a:rPr lang="ar-EG" sz="2000" b="1" smtClean="0">
                <a:latin typeface="Times New Roman" pitchFamily="18" charset="0"/>
                <a:cs typeface="Times New Roman" pitchFamily="18" charset="0"/>
              </a:rPr>
              <a:t>الشبكية </a:t>
            </a:r>
            <a:r>
              <a:rPr lang="en-US" sz="2000" b="1" smtClean="0">
                <a:latin typeface="Times New Roman" pitchFamily="18" charset="0"/>
                <a:cs typeface="Times New Roman" pitchFamily="18" charset="0"/>
              </a:rPr>
              <a:t>Reticulum</a:t>
            </a:r>
            <a:r>
              <a:rPr lang="ar-EG" sz="2000" b="1" smtClean="0">
                <a:latin typeface="Times New Roman" pitchFamily="18" charset="0"/>
                <a:cs typeface="Times New Roman" pitchFamily="18" charset="0"/>
              </a:rPr>
              <a:t> </a:t>
            </a:r>
            <a:r>
              <a:rPr lang="ar-EG" sz="2000" smtClean="0">
                <a:latin typeface="Times New Roman" pitchFamily="18" charset="0"/>
                <a:cs typeface="Times New Roman" pitchFamily="18" charset="0"/>
              </a:rPr>
              <a:t>: وهى الحجرة الثانية والتى يأخذ جدارها الداخلى شكل الشبكة ويتم فيها </a:t>
            </a:r>
            <a:r>
              <a:rPr lang="ar-EG" sz="1900" b="1" smtClean="0">
                <a:latin typeface="Times New Roman" pitchFamily="18" charset="0"/>
                <a:cs typeface="Times New Roman" pitchFamily="18" charset="0"/>
              </a:rPr>
              <a:t>إستكمال الهضم الميكروبى </a:t>
            </a:r>
            <a:r>
              <a:rPr lang="ar-EG" sz="2000" smtClean="0">
                <a:latin typeface="Times New Roman" pitchFamily="18" charset="0"/>
                <a:cs typeface="Times New Roman" pitchFamily="18" charset="0"/>
              </a:rPr>
              <a:t>علاوة على أنها تعتبر </a:t>
            </a:r>
            <a:r>
              <a:rPr lang="ar-EG" sz="1900" b="1" smtClean="0">
                <a:latin typeface="Times New Roman" pitchFamily="18" charset="0"/>
                <a:cs typeface="Times New Roman" pitchFamily="18" charset="0"/>
              </a:rPr>
              <a:t>مكان جزئى لتخزين الغذاء</a:t>
            </a:r>
            <a:r>
              <a:rPr lang="ar-EG" sz="2000" smtClean="0">
                <a:latin typeface="Times New Roman" pitchFamily="18" charset="0"/>
                <a:cs typeface="Times New Roman" pitchFamily="18" charset="0"/>
              </a:rPr>
              <a:t>.</a:t>
            </a:r>
            <a:endParaRPr lang="en-US" sz="2000" smtClean="0">
              <a:latin typeface="Times New Roman" pitchFamily="18" charset="0"/>
              <a:cs typeface="Times New Roman" pitchFamily="18" charset="0"/>
            </a:endParaRPr>
          </a:p>
          <a:p>
            <a:pPr marL="1139825" indent="-630238" algn="just" rtl="1" eaLnBrk="1" hangingPunct="1">
              <a:spcAft>
                <a:spcPts val="600"/>
              </a:spcAft>
              <a:buFont typeface="Wingdings 2" pitchFamily="18" charset="2"/>
              <a:buNone/>
            </a:pPr>
            <a:r>
              <a:rPr lang="ar-EG" sz="2000" b="1" smtClean="0">
                <a:latin typeface="Times New Roman" pitchFamily="18" charset="0"/>
                <a:cs typeface="Times New Roman" pitchFamily="18" charset="0"/>
              </a:rPr>
              <a:t>الورقية </a:t>
            </a:r>
            <a:r>
              <a:rPr lang="en-US" sz="2000" b="1" smtClean="0">
                <a:latin typeface="Times New Roman" pitchFamily="18" charset="0"/>
                <a:cs typeface="Times New Roman" pitchFamily="18" charset="0"/>
              </a:rPr>
              <a:t>Omasum</a:t>
            </a:r>
            <a:r>
              <a:rPr lang="ar-EG" sz="2000" smtClean="0">
                <a:latin typeface="Times New Roman" pitchFamily="18" charset="0"/>
                <a:cs typeface="Times New Roman" pitchFamily="18" charset="0"/>
              </a:rPr>
              <a:t> : وتحتوى من الداخل على عدة وريقات عضلية تعمل على </a:t>
            </a:r>
            <a:r>
              <a:rPr lang="ar-EG" sz="1900" b="1" smtClean="0">
                <a:latin typeface="Times New Roman" pitchFamily="18" charset="0"/>
                <a:cs typeface="Times New Roman" pitchFamily="18" charset="0"/>
              </a:rPr>
              <a:t>عصر وطحن المواد الغذائية بين طياتها </a:t>
            </a:r>
            <a:r>
              <a:rPr lang="ar-EG" sz="2000" smtClean="0">
                <a:latin typeface="Times New Roman" pitchFamily="18" charset="0"/>
                <a:cs typeface="Times New Roman" pitchFamily="18" charset="0"/>
              </a:rPr>
              <a:t>لتصبح جاهزة للهضم بالإنزيمات فى الأنفحة.</a:t>
            </a:r>
            <a:endParaRPr lang="en-US" sz="2000" smtClean="0">
              <a:latin typeface="Times New Roman" pitchFamily="18" charset="0"/>
              <a:cs typeface="Times New Roman" pitchFamily="18" charset="0"/>
            </a:endParaRPr>
          </a:p>
          <a:p>
            <a:pPr marL="1139825" indent="-630238" algn="just" rtl="1" eaLnBrk="1" hangingPunct="1">
              <a:spcAft>
                <a:spcPts val="600"/>
              </a:spcAft>
              <a:buFont typeface="Wingdings 2" pitchFamily="18" charset="2"/>
              <a:buNone/>
            </a:pPr>
            <a:r>
              <a:rPr lang="ar-EG" sz="2000" b="1" smtClean="0">
                <a:latin typeface="Times New Roman" pitchFamily="18" charset="0"/>
                <a:cs typeface="Times New Roman" pitchFamily="18" charset="0"/>
              </a:rPr>
              <a:t>الأنفحة </a:t>
            </a:r>
            <a:r>
              <a:rPr lang="en-US" sz="2000" b="1" smtClean="0">
                <a:latin typeface="Times New Roman" pitchFamily="18" charset="0"/>
                <a:cs typeface="Times New Roman" pitchFamily="18" charset="0"/>
              </a:rPr>
              <a:t>Abomasum</a:t>
            </a:r>
            <a:r>
              <a:rPr lang="ar-EG" sz="2000" b="1" smtClean="0">
                <a:latin typeface="Times New Roman" pitchFamily="18" charset="0"/>
                <a:cs typeface="Times New Roman" pitchFamily="18" charset="0"/>
              </a:rPr>
              <a:t> </a:t>
            </a:r>
            <a:r>
              <a:rPr lang="ar-EG" sz="2000" smtClean="0">
                <a:latin typeface="Times New Roman" pitchFamily="18" charset="0"/>
                <a:cs typeface="Times New Roman" pitchFamily="18" charset="0"/>
              </a:rPr>
              <a:t>: ويطلق عليها المعدة الرابعة أو المعدة الحقيقية إذ يتم فيها </a:t>
            </a:r>
            <a:r>
              <a:rPr lang="ar-EG" sz="1900" b="1" smtClean="0">
                <a:latin typeface="Times New Roman" pitchFamily="18" charset="0"/>
                <a:cs typeface="Times New Roman" pitchFamily="18" charset="0"/>
              </a:rPr>
              <a:t>الهضم الإنزيمى </a:t>
            </a:r>
            <a:r>
              <a:rPr lang="ar-EG" sz="2000" smtClean="0">
                <a:latin typeface="Times New Roman" pitchFamily="18" charset="0"/>
                <a:cs typeface="Times New Roman" pitchFamily="18" charset="0"/>
              </a:rPr>
              <a:t>كما يحدث فى المعدة البسيطة.</a:t>
            </a: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4038600" y="1295400"/>
            <a:ext cx="4343400" cy="4495800"/>
          </a:xfrm>
        </p:spPr>
        <p:txBody>
          <a:bodyPr/>
          <a:lstStyle/>
          <a:p>
            <a:pPr marL="165100" indent="344488" algn="just" rtl="1" eaLnBrk="1" hangingPunct="1">
              <a:buFont typeface="Wingdings 2" pitchFamily="18" charset="2"/>
              <a:buNone/>
              <a:defRPr/>
            </a:pPr>
            <a:r>
              <a:rPr lang="ar-SA" sz="1750" dirty="0" smtClean="0">
                <a:latin typeface="Times New Roman" pitchFamily="18" charset="0"/>
                <a:cs typeface="Times New Roman" pitchFamily="18" charset="0"/>
              </a:rPr>
              <a:t>ويمثل الكرش فى الحيوانات المجترة تامة النمو حوالى 70 – 80 % من حجم المعدة المركبة بينما تمثل كل من الشبكية والورقية والأنفحة حوالى 20 – 30 % من حجم المعدة المركبة. </a:t>
            </a:r>
            <a:r>
              <a:rPr lang="ar-SA" sz="1750" b="1" dirty="0" smtClean="0">
                <a:latin typeface="Times New Roman" pitchFamily="18" charset="0"/>
                <a:cs typeface="Times New Roman" pitchFamily="18" charset="0"/>
              </a:rPr>
              <a:t>أما فى الحيوانات الرضيعة </a:t>
            </a:r>
            <a:r>
              <a:rPr lang="ar-SA" sz="1750" dirty="0" smtClean="0">
                <a:latin typeface="Times New Roman" pitchFamily="18" charset="0"/>
                <a:cs typeface="Times New Roman" pitchFamily="18" charset="0"/>
              </a:rPr>
              <a:t>فيمثل الكرش والشبكية والورقية حوالى 20 – 30 % من حجم المعدة المركبة بينما تمثل الأنفحة حوالى 70 – 80 % من حجم المعدة المركبة، حيث أن الغذاء الرئيسى للصغير فى هذه الفترة هو </a:t>
            </a:r>
            <a:r>
              <a:rPr lang="ar-SA" sz="1750" u="sng" dirty="0" smtClean="0">
                <a:latin typeface="Times New Roman" pitchFamily="18" charset="0"/>
                <a:cs typeface="Times New Roman" pitchFamily="18" charset="0"/>
              </a:rPr>
              <a:t>اللبن الذى يتم هضمه فى الأنفحة </a:t>
            </a:r>
            <a:r>
              <a:rPr lang="ar-SA" sz="1750" dirty="0" smtClean="0">
                <a:latin typeface="Times New Roman" pitchFamily="18" charset="0"/>
                <a:cs typeface="Times New Roman" pitchFamily="18" charset="0"/>
              </a:rPr>
              <a:t>، فى حين أن الأجزاء الثلاثة الأخرى (الكرش والشبكية والورقية) تكون غير متطورة. كما يوجد ما يسمى </a:t>
            </a:r>
            <a:r>
              <a:rPr lang="ar-SA" sz="1750" b="1" u="sng" dirty="0" smtClean="0">
                <a:latin typeface="Times New Roman" pitchFamily="18" charset="0"/>
                <a:cs typeface="Times New Roman" pitchFamily="18" charset="0"/>
              </a:rPr>
              <a:t>بالإخدود المرئى</a:t>
            </a:r>
            <a:r>
              <a:rPr lang="ar-SA" sz="1750" b="1" dirty="0" smtClean="0">
                <a:latin typeface="Times New Roman" pitchFamily="18" charset="0"/>
                <a:cs typeface="Times New Roman" pitchFamily="18" charset="0"/>
              </a:rPr>
              <a:t> </a:t>
            </a:r>
            <a:r>
              <a:rPr lang="ar-SA" sz="1750" dirty="0" smtClean="0">
                <a:latin typeface="Times New Roman" pitchFamily="18" charset="0"/>
                <a:cs typeface="Times New Roman" pitchFamily="18" charset="0"/>
              </a:rPr>
              <a:t>فى الحيوانات الرضيعة فهو عبارة عن أنبوب يأخذ شكل حرف </a:t>
            </a:r>
            <a:r>
              <a:rPr lang="en-US" sz="1750" dirty="0" smtClean="0">
                <a:latin typeface="Times New Roman" pitchFamily="18" charset="0"/>
                <a:cs typeface="Times New Roman" pitchFamily="18" charset="0"/>
              </a:rPr>
              <a:t>C</a:t>
            </a:r>
            <a:r>
              <a:rPr lang="ar-SA" sz="1750" dirty="0" smtClean="0">
                <a:latin typeface="Times New Roman" pitchFamily="18" charset="0"/>
                <a:cs typeface="Times New Roman" pitchFamily="18" charset="0"/>
              </a:rPr>
              <a:t> لضمان وصول اللبن من المرئ إلى الأنفحة مباشرة دون المرور بالثلاث أجزاء الأولى من المعدة المركبة الغير متطورة</a:t>
            </a:r>
            <a:r>
              <a:rPr lang="ar-SA" sz="1750" b="1" dirty="0" smtClean="0">
                <a:latin typeface="Times New Roman" pitchFamily="18" charset="0"/>
                <a:cs typeface="Times New Roman" pitchFamily="18" charset="0"/>
              </a:rPr>
              <a:t> وذلك لتجنب حدوث تخمرات غير مرغوبه للبن فى تلك المناطق مما قد يسبب أسهال للحيوانات الرضيعة.</a:t>
            </a:r>
            <a:endParaRPr lang="ar-EG" sz="1750" b="1" dirty="0" smtClean="0">
              <a:latin typeface="Times New Roman" pitchFamily="18" charset="0"/>
              <a:cs typeface="Times New Roman" pitchFamily="18" charset="0"/>
            </a:endParaRPr>
          </a:p>
        </p:txBody>
      </p:sp>
      <p:sp>
        <p:nvSpPr>
          <p:cNvPr id="15365" name="Rectangle 9"/>
          <p:cNvSpPr>
            <a:spLocks noChangeArrowheads="1"/>
          </p:cNvSpPr>
          <p:nvPr/>
        </p:nvSpPr>
        <p:spPr bwMode="auto">
          <a:xfrm>
            <a:off x="1066800" y="3246438"/>
            <a:ext cx="274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ar-EG" sz="1600" b="1">
                <a:latin typeface="Times New Roman" pitchFamily="18" charset="0"/>
                <a:cs typeface="Times New Roman" pitchFamily="18" charset="0"/>
              </a:rPr>
              <a:t>المعدة المركبة فى الحيوانات الرضيعة</a:t>
            </a:r>
            <a:endParaRPr lang="en-US" sz="1600" b="1">
              <a:latin typeface="Times New Roman" pitchFamily="18" charset="0"/>
              <a:cs typeface="Times New Roman" pitchFamily="18" charset="0"/>
            </a:endParaRPr>
          </a:p>
        </p:txBody>
      </p:sp>
      <p:pic>
        <p:nvPicPr>
          <p:cNvPr id="153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98575"/>
            <a:ext cx="3124200"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963" y="3630613"/>
            <a:ext cx="3119437"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Rectangle 11"/>
          <p:cNvSpPr>
            <a:spLocks noChangeArrowheads="1"/>
          </p:cNvSpPr>
          <p:nvPr/>
        </p:nvSpPr>
        <p:spPr bwMode="auto">
          <a:xfrm>
            <a:off x="1143000" y="5529263"/>
            <a:ext cx="2743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ar-EG" sz="1600" b="1">
                <a:latin typeface="Times New Roman" pitchFamily="18" charset="0"/>
                <a:cs typeface="Times New Roman" pitchFamily="18" charset="0"/>
              </a:rPr>
              <a:t>المعدة المركبة فى الحيوانات البالغة</a:t>
            </a:r>
            <a:endParaRPr lang="en-US" sz="1600" b="1">
              <a:latin typeface="Times New Roman" pitchFamily="18" charset="0"/>
              <a:cs typeface="Times New Roman" pitchFamily="18" charset="0"/>
            </a:endParaRPr>
          </a:p>
        </p:txBody>
      </p:sp>
      <p:sp>
        <p:nvSpPr>
          <p:cNvPr id="10"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295400"/>
            <a:ext cx="7391400" cy="1143000"/>
          </a:xfrm>
        </p:spPr>
        <p:txBody>
          <a:bodyPr/>
          <a:lstStyle/>
          <a:p>
            <a:pPr marL="165100" indent="0" algn="just" rtl="1" eaLnBrk="1" hangingPunct="1">
              <a:buFont typeface="Wingdings 2" pitchFamily="18" charset="2"/>
              <a:buNone/>
              <a:defRPr/>
            </a:pPr>
            <a:r>
              <a:rPr lang="ar-EG" sz="2400" b="1" dirty="0" smtClean="0">
                <a:latin typeface="Times New Roman" pitchFamily="18" charset="0"/>
                <a:cs typeface="Times New Roman" pitchFamily="18" charset="0"/>
              </a:rPr>
              <a:t>التطور </a:t>
            </a:r>
            <a:r>
              <a:rPr lang="ar-SA" sz="2400" b="1" dirty="0" smtClean="0">
                <a:latin typeface="Times New Roman" pitchFamily="18" charset="0"/>
                <a:cs typeface="Times New Roman" pitchFamily="18" charset="0"/>
              </a:rPr>
              <a:t>التركيبى </a:t>
            </a:r>
            <a:r>
              <a:rPr lang="ar-EG" sz="2400" b="1" dirty="0" smtClean="0">
                <a:latin typeface="Times New Roman" pitchFamily="18" charset="0"/>
                <a:cs typeface="Times New Roman" pitchFamily="18" charset="0"/>
              </a:rPr>
              <a:t>للكرش</a:t>
            </a:r>
          </a:p>
          <a:p>
            <a:pPr marL="165100" indent="344488" algn="just" rtl="1" eaLnBrk="1" hangingPunct="1">
              <a:buFont typeface="Wingdings 2" pitchFamily="18" charset="2"/>
              <a:buNone/>
              <a:defRPr/>
            </a:pPr>
            <a:endParaRPr lang="ar-EG" sz="300" b="1" dirty="0" smtClean="0">
              <a:latin typeface="Times New Roman" pitchFamily="18" charset="0"/>
              <a:cs typeface="Times New Roman" pitchFamily="18" charset="0"/>
            </a:endParaRPr>
          </a:p>
          <a:p>
            <a:pPr marL="1084263" indent="-812800" algn="just" rtl="1" eaLnBrk="1" hangingPunct="1">
              <a:buFont typeface="Wingdings 2" pitchFamily="18" charset="2"/>
              <a:buNone/>
              <a:defRPr/>
            </a:pPr>
            <a:r>
              <a:rPr lang="ar-EG" sz="1700" b="1" dirty="0" smtClean="0">
                <a:latin typeface="Times New Roman" pitchFamily="18" charset="0"/>
                <a:cs typeface="Times New Roman" pitchFamily="18" charset="0"/>
              </a:rPr>
              <a:t>جدول (1) </a:t>
            </a:r>
            <a:r>
              <a:rPr lang="ar-SA" sz="1700" b="1" dirty="0" smtClean="0">
                <a:latin typeface="Times New Roman" pitchFamily="18" charset="0"/>
                <a:cs typeface="Times New Roman" pitchFamily="18" charset="0"/>
              </a:rPr>
              <a:t>تأثير العمر على الوزن الطازج بالكيلوجرام لأجزاء المعدة المركبة والمعدة الدقيقة والقولون والأعور والمستقيم لعجول الجاموس بين الميلاد وعمر ستة شهور</a:t>
            </a:r>
            <a:endParaRPr lang="ar-EG" sz="1700" b="1" dirty="0" smtClean="0">
              <a:latin typeface="Times New Roman" pitchFamily="18" charset="0"/>
              <a:cs typeface="Times New Roman" pitchFamily="18" charset="0"/>
            </a:endParaRPr>
          </a:p>
        </p:txBody>
      </p:sp>
      <p:graphicFrame>
        <p:nvGraphicFramePr>
          <p:cNvPr id="10" name="Table 9"/>
          <p:cNvGraphicFramePr>
            <a:graphicFrameLocks noGrp="1"/>
          </p:cNvGraphicFramePr>
          <p:nvPr/>
        </p:nvGraphicFramePr>
        <p:xfrm>
          <a:off x="990600" y="2530475"/>
          <a:ext cx="6858000" cy="3222625"/>
        </p:xfrm>
        <a:graphic>
          <a:graphicData uri="http://schemas.openxmlformats.org/drawingml/2006/table">
            <a:tbl>
              <a:tblPr/>
              <a:tblGrid>
                <a:gridCol w="779463"/>
                <a:gridCol w="779462"/>
                <a:gridCol w="779463"/>
                <a:gridCol w="779462"/>
                <a:gridCol w="779463"/>
                <a:gridCol w="777875"/>
                <a:gridCol w="701675"/>
                <a:gridCol w="701675"/>
                <a:gridCol w="779462"/>
              </a:tblGrid>
              <a:tr h="588963">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وزن المستقيم</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وزن الأعور والقولون</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وزن الأمعاء الدقيقة</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وزن المعدة الحقيقية</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وزن الورقية</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وزن الشبكية</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وزن الكرش</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وزن الجسم</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rPr>
                        <a:t>العمر (شهر)</a:t>
                      </a:r>
                      <a:endParaRPr kumimoji="0" lang="en-GB" sz="1400" b="1" i="0" u="none" strike="noStrike" cap="none" normalizeH="0" baseline="0" smtClean="0">
                        <a:ln>
                          <a:noFill/>
                        </a:ln>
                        <a:solidFill>
                          <a:schemeClr val="tx1"/>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7975">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0.14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0.09</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0.54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0.13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0.04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0.03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0.14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27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SA" sz="1400" b="1" i="0" u="none" strike="noStrike" cap="none" normalizeH="0" baseline="0" smtClean="0">
                          <a:ln>
                            <a:noFill/>
                          </a:ln>
                          <a:solidFill>
                            <a:srgbClr val="000066"/>
                          </a:solidFill>
                          <a:effectLst/>
                          <a:latin typeface="Times New Roman" pitchFamily="18" charset="0"/>
                          <a:ea typeface="Times New Roman" pitchFamily="18" charset="0"/>
                          <a:cs typeface="Simplified Arabic" pitchFamily="18" charset="-78"/>
                        </a:rPr>
                        <a:t>عندالميلاد</a:t>
                      </a:r>
                      <a:endParaRPr kumimoji="0" lang="en-GB" sz="1400" b="1" i="0" u="none" strike="noStrike" cap="none" normalizeH="0" baseline="0" smtClean="0">
                        <a:ln>
                          <a:noFill/>
                        </a:ln>
                        <a:solidFill>
                          <a:srgbClr val="000066"/>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307975">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0.14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0.35</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1.36</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0.30</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0.07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0.06</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0.41</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60</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800" b="1" i="0" u="none" strike="noStrike" cap="none" normalizeH="0" baseline="0" smtClean="0">
                          <a:ln>
                            <a:noFill/>
                          </a:ln>
                          <a:solidFill>
                            <a:srgbClr val="000066"/>
                          </a:solidFill>
                          <a:effectLst/>
                          <a:latin typeface="Simplified Arabic" pitchFamily="18" charset="-78"/>
                          <a:cs typeface="Times New Roman" pitchFamily="18" charset="0"/>
                        </a:rPr>
                        <a:t>1</a:t>
                      </a:r>
                      <a:endParaRPr kumimoji="0" lang="en-GB" sz="1800" b="1" i="0" u="none" strike="noStrike" cap="none" normalizeH="0" baseline="0" smtClean="0">
                        <a:ln>
                          <a:noFill/>
                        </a:ln>
                        <a:solidFill>
                          <a:srgbClr val="000066"/>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r>
              <a:tr h="307975">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0.23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0.39</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1.54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0.38</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0.07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0.06</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0.47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82</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800" b="1" i="0" u="none" strike="noStrike" cap="none" normalizeH="0" baseline="0" smtClean="0">
                          <a:ln>
                            <a:noFill/>
                          </a:ln>
                          <a:solidFill>
                            <a:srgbClr val="000066"/>
                          </a:solidFill>
                          <a:effectLst/>
                          <a:latin typeface="Simplified Arabic" pitchFamily="18" charset="-78"/>
                          <a:cs typeface="Times New Roman" pitchFamily="18" charset="0"/>
                        </a:rPr>
                        <a:t>2</a:t>
                      </a:r>
                      <a:endParaRPr kumimoji="0" lang="en-GB" sz="1800" b="1" i="0" u="none" strike="noStrike" cap="none" normalizeH="0" baseline="0" smtClean="0">
                        <a:ln>
                          <a:noFill/>
                        </a:ln>
                        <a:solidFill>
                          <a:srgbClr val="000066"/>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307975">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0.21</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0.50</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1.67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0.35</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0.11</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0.12</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0.83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92</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800" b="1" i="0" u="none" strike="noStrike" cap="none" normalizeH="0" baseline="0" smtClean="0">
                          <a:ln>
                            <a:noFill/>
                          </a:ln>
                          <a:solidFill>
                            <a:srgbClr val="000066"/>
                          </a:solidFill>
                          <a:effectLst/>
                          <a:latin typeface="Simplified Arabic" pitchFamily="18" charset="-78"/>
                          <a:cs typeface="Times New Roman" pitchFamily="18" charset="0"/>
                        </a:rPr>
                        <a:t>3</a:t>
                      </a:r>
                      <a:endParaRPr kumimoji="0" lang="en-GB" sz="1800" b="1" i="0" u="none" strike="noStrike" cap="none" normalizeH="0" baseline="0" smtClean="0">
                        <a:ln>
                          <a:noFill/>
                        </a:ln>
                        <a:solidFill>
                          <a:srgbClr val="000066"/>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r>
              <a:tr h="307975">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0.23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0.66</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2.17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0.51</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0.34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0.23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1.77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107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800" b="1" i="0" u="none" strike="noStrike" cap="none" normalizeH="0" baseline="0" smtClean="0">
                          <a:ln>
                            <a:noFill/>
                          </a:ln>
                          <a:solidFill>
                            <a:srgbClr val="000066"/>
                          </a:solidFill>
                          <a:effectLst/>
                          <a:latin typeface="Simplified Arabic" pitchFamily="18" charset="-78"/>
                          <a:cs typeface="Times New Roman" pitchFamily="18" charset="0"/>
                        </a:rPr>
                        <a:t>4</a:t>
                      </a:r>
                      <a:endParaRPr kumimoji="0" lang="en-GB" sz="1800" b="1" i="0" u="none" strike="noStrike" cap="none" normalizeH="0" baseline="0" smtClean="0">
                        <a:ln>
                          <a:noFill/>
                        </a:ln>
                        <a:solidFill>
                          <a:srgbClr val="000066"/>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307975">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0.28</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0.69</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2.10</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0.52</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0.51</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0.28</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1.83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112</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800" b="1" i="0" u="none" strike="noStrike" cap="none" normalizeH="0" baseline="0" smtClean="0">
                          <a:ln>
                            <a:noFill/>
                          </a:ln>
                          <a:solidFill>
                            <a:srgbClr val="000066"/>
                          </a:solidFill>
                          <a:effectLst/>
                          <a:latin typeface="Simplified Arabic" pitchFamily="18" charset="-78"/>
                          <a:cs typeface="Times New Roman" pitchFamily="18" charset="0"/>
                        </a:rPr>
                        <a:t>5</a:t>
                      </a:r>
                      <a:endParaRPr kumimoji="0" lang="en-GB" sz="1800" b="1" i="0" u="none" strike="noStrike" cap="none" normalizeH="0" baseline="0" smtClean="0">
                        <a:ln>
                          <a:noFill/>
                        </a:ln>
                        <a:solidFill>
                          <a:srgbClr val="000066"/>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r>
              <a:tr h="307975">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0.39</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1.00</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2.57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0.77</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0.74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0.43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3.29</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163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en-US" sz="1800" b="1" i="0" u="none" strike="noStrike" cap="none" normalizeH="0" baseline="0" smtClean="0">
                          <a:ln>
                            <a:noFill/>
                          </a:ln>
                          <a:solidFill>
                            <a:srgbClr val="000066"/>
                          </a:solidFill>
                          <a:effectLst/>
                          <a:latin typeface="Simplified Arabic" pitchFamily="18" charset="-78"/>
                          <a:cs typeface="Times New Roman" pitchFamily="18" charset="0"/>
                        </a:rPr>
                        <a:t>6</a:t>
                      </a:r>
                      <a:endParaRPr kumimoji="0" lang="en-GB" sz="1800" b="1" i="0" u="none" strike="noStrike" cap="none" normalizeH="0" baseline="0" smtClean="0">
                        <a:ln>
                          <a:noFill/>
                        </a:ln>
                        <a:solidFill>
                          <a:srgbClr val="000066"/>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307975">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2.79</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10800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11.1</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10800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4.76</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10800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5.9</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10800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18.5</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10800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14.3</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10800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23.5</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10800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rPr>
                        <a:t>6.04</a:t>
                      </a:r>
                      <a:endParaRPr kumimoji="0" lang="en-GB" sz="1600" b="1" i="0" u="none" strike="noStrike" cap="none" normalizeH="0" baseline="0" smtClean="0">
                        <a:ln>
                          <a:noFill/>
                        </a:ln>
                        <a:solidFill>
                          <a:srgbClr val="000000"/>
                        </a:solidFill>
                        <a:effectLst/>
                        <a:latin typeface="Times New Roman" pitchFamily="18" charset="0"/>
                        <a:ea typeface="Times New Roman" pitchFamily="18" charset="0"/>
                        <a:cs typeface="Simplified Arabic" pitchFamily="18" charset="-78"/>
                      </a:endParaRPr>
                    </a:p>
                  </a:txBody>
                  <a:tcPr marL="68580" marR="68580" marT="10800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tab pos="52388" algn="l"/>
                        </a:tabLst>
                      </a:pPr>
                      <a:r>
                        <a:rPr kumimoji="0" lang="ar-EG" sz="1400" b="1" i="0" u="none" strike="noStrike" cap="none" normalizeH="0" baseline="0" smtClean="0">
                          <a:ln>
                            <a:noFill/>
                          </a:ln>
                          <a:solidFill>
                            <a:srgbClr val="000066"/>
                          </a:solidFill>
                          <a:effectLst/>
                          <a:latin typeface="Times New Roman" pitchFamily="18" charset="0"/>
                          <a:cs typeface="Times New Roman" pitchFamily="18" charset="0"/>
                        </a:rPr>
                        <a:t>معدل التضاعف</a:t>
                      </a:r>
                      <a:endParaRPr kumimoji="0" lang="en-GB" sz="1400" b="1" i="0" u="none" strike="noStrike" cap="none" normalizeH="0" baseline="0" smtClean="0">
                        <a:ln>
                          <a:noFill/>
                        </a:ln>
                        <a:solidFill>
                          <a:srgbClr val="000066"/>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69CA4"/>
                    </a:solidFill>
                  </a:tcPr>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6450" y="1371600"/>
            <a:ext cx="20891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3"/>
          <p:cNvSpPr>
            <a:spLocks noChangeArrowheads="1"/>
          </p:cNvSpPr>
          <p:nvPr/>
        </p:nvSpPr>
        <p:spPr bwMode="auto">
          <a:xfrm>
            <a:off x="6705600" y="1447800"/>
            <a:ext cx="16764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a:tabLst>
                <a:tab pos="53975" algn="l"/>
              </a:tabLst>
            </a:pPr>
            <a:r>
              <a:rPr lang="ar-SA" sz="1500" b="1">
                <a:latin typeface="Simplified Arabic" pitchFamily="18" charset="-78"/>
                <a:ea typeface="Times New Roman" pitchFamily="18" charset="0"/>
                <a:cs typeface="Simplified Arabic" pitchFamily="18" charset="-78"/>
              </a:rPr>
              <a:t>الصورة (1)</a:t>
            </a:r>
            <a:endParaRPr lang="ar-EG" sz="1500" b="1">
              <a:latin typeface="Simplified Arabic" pitchFamily="18" charset="-78"/>
              <a:ea typeface="Times New Roman" pitchFamily="18" charset="0"/>
              <a:cs typeface="Simplified Arabic" pitchFamily="18" charset="-78"/>
            </a:endParaRPr>
          </a:p>
          <a:p>
            <a:pPr algn="ctr" rtl="1">
              <a:tabLst>
                <a:tab pos="53975" algn="l"/>
              </a:tabLst>
            </a:pPr>
            <a:r>
              <a:rPr lang="ar-SA" sz="1500" b="1">
                <a:latin typeface="Simplified Arabic" pitchFamily="18" charset="-78"/>
                <a:ea typeface="Times New Roman" pitchFamily="18" charset="0"/>
                <a:cs typeface="Simplified Arabic" pitchFamily="18" charset="-78"/>
              </a:rPr>
              <a:t>أجزاء المعدة المركبة فى عجول الجاموس عند الميلاد .</a:t>
            </a:r>
            <a:endParaRPr lang="ar-EG" sz="1500" b="1">
              <a:latin typeface="Simplified Arabic" pitchFamily="18" charset="-78"/>
              <a:ea typeface="Times New Roman" pitchFamily="18" charset="0"/>
              <a:cs typeface="Simplified Arabic" pitchFamily="18" charset="-78"/>
            </a:endParaRPr>
          </a:p>
          <a:p>
            <a:pPr algn="ctr" rtl="1">
              <a:tabLst>
                <a:tab pos="53975" algn="l"/>
              </a:tabLst>
            </a:pPr>
            <a:endParaRPr lang="ar-EG" sz="1500" b="1">
              <a:latin typeface="Simplified Arabic" pitchFamily="18" charset="-78"/>
              <a:ea typeface="Times New Roman" pitchFamily="18" charset="0"/>
              <a:cs typeface="Simplified Arabic" pitchFamily="18" charset="-78"/>
            </a:endParaRPr>
          </a:p>
          <a:p>
            <a:pPr algn="ctr" rtl="1">
              <a:tabLst>
                <a:tab pos="53975" algn="l"/>
              </a:tabLst>
            </a:pPr>
            <a:endParaRPr lang="ar-EG" sz="1500" b="1">
              <a:latin typeface="Simplified Arabic" pitchFamily="18" charset="-78"/>
              <a:ea typeface="Times New Roman" pitchFamily="18" charset="0"/>
              <a:cs typeface="Simplified Arabic" pitchFamily="18" charset="-78"/>
            </a:endParaRPr>
          </a:p>
          <a:p>
            <a:pPr algn="ctr" rtl="1">
              <a:tabLst>
                <a:tab pos="53975" algn="l"/>
              </a:tabLst>
            </a:pPr>
            <a:endParaRPr lang="en-GB" sz="800" b="1">
              <a:ea typeface="Times New Roman" pitchFamily="18" charset="0"/>
              <a:cs typeface="Simplified Arabic" pitchFamily="18" charset="-78"/>
            </a:endParaRPr>
          </a:p>
          <a:p>
            <a:pPr algn="ctr" rtl="1" eaLnBrk="0" hangingPunct="0">
              <a:tabLst>
                <a:tab pos="53975" algn="l"/>
              </a:tabLst>
            </a:pPr>
            <a:r>
              <a:rPr lang="ar-SA" sz="1500" b="1">
                <a:latin typeface="Simplified Arabic" pitchFamily="18" charset="-78"/>
                <a:ea typeface="Times New Roman" pitchFamily="18" charset="0"/>
                <a:cs typeface="Simplified Arabic" pitchFamily="18" charset="-78"/>
              </a:rPr>
              <a:t>الصورة (2)</a:t>
            </a:r>
            <a:endParaRPr lang="ar-EG" sz="1500" b="1">
              <a:latin typeface="Simplified Arabic" pitchFamily="18" charset="-78"/>
              <a:ea typeface="Times New Roman" pitchFamily="18" charset="0"/>
              <a:cs typeface="Simplified Arabic" pitchFamily="18" charset="-78"/>
            </a:endParaRPr>
          </a:p>
          <a:p>
            <a:pPr algn="ctr" rtl="1" eaLnBrk="0" hangingPunct="0">
              <a:tabLst>
                <a:tab pos="53975" algn="l"/>
              </a:tabLst>
            </a:pPr>
            <a:r>
              <a:rPr lang="ar-SA" sz="1500" b="1">
                <a:latin typeface="Simplified Arabic" pitchFamily="18" charset="-78"/>
                <a:ea typeface="Times New Roman" pitchFamily="18" charset="0"/>
                <a:cs typeface="Simplified Arabic" pitchFamily="18" charset="-78"/>
              </a:rPr>
              <a:t>أجزاء المعدة المركبة فى عجول الجاموس بعمر شهرين.</a:t>
            </a:r>
            <a:endParaRPr lang="ar-EG" sz="1500" b="1">
              <a:latin typeface="Simplified Arabic" pitchFamily="18" charset="-78"/>
              <a:ea typeface="Times New Roman" pitchFamily="18" charset="0"/>
              <a:cs typeface="Simplified Arabic" pitchFamily="18" charset="-78"/>
            </a:endParaRPr>
          </a:p>
          <a:p>
            <a:pPr algn="ctr" rtl="1" eaLnBrk="0" hangingPunct="0">
              <a:tabLst>
                <a:tab pos="53975" algn="l"/>
              </a:tabLst>
            </a:pPr>
            <a:endParaRPr lang="ar-EG" sz="1500" b="1">
              <a:latin typeface="Simplified Arabic" pitchFamily="18" charset="-78"/>
              <a:ea typeface="Times New Roman" pitchFamily="18" charset="0"/>
              <a:cs typeface="Simplified Arabic" pitchFamily="18" charset="-78"/>
            </a:endParaRPr>
          </a:p>
          <a:p>
            <a:pPr algn="ctr" rtl="1" eaLnBrk="0" hangingPunct="0">
              <a:tabLst>
                <a:tab pos="53975" algn="l"/>
              </a:tabLst>
            </a:pPr>
            <a:endParaRPr lang="ar-EG" sz="1500" b="1">
              <a:latin typeface="Simplified Arabic" pitchFamily="18" charset="-78"/>
              <a:ea typeface="Times New Roman" pitchFamily="18" charset="0"/>
              <a:cs typeface="Simplified Arabic" pitchFamily="18" charset="-78"/>
            </a:endParaRPr>
          </a:p>
          <a:p>
            <a:pPr algn="ctr" rtl="1" eaLnBrk="0" hangingPunct="0">
              <a:tabLst>
                <a:tab pos="53975" algn="l"/>
              </a:tabLst>
            </a:pPr>
            <a:endParaRPr lang="en-GB" sz="800" b="1"/>
          </a:p>
          <a:p>
            <a:pPr algn="ctr" eaLnBrk="0" hangingPunct="0">
              <a:tabLst>
                <a:tab pos="53975" algn="l"/>
              </a:tabLst>
            </a:pPr>
            <a:r>
              <a:rPr lang="ar-SA" sz="1500" b="1">
                <a:latin typeface="Simplified Arabic" pitchFamily="18" charset="-78"/>
                <a:cs typeface="Simplified Arabic" pitchFamily="18" charset="-78"/>
              </a:rPr>
              <a:t>الصورة (3)</a:t>
            </a:r>
            <a:endParaRPr lang="ar-EG" sz="1500" b="1">
              <a:latin typeface="Simplified Arabic" pitchFamily="18" charset="-78"/>
              <a:cs typeface="Simplified Arabic" pitchFamily="18" charset="-78"/>
            </a:endParaRPr>
          </a:p>
          <a:p>
            <a:pPr algn="ctr" eaLnBrk="0" hangingPunct="0">
              <a:tabLst>
                <a:tab pos="53975" algn="l"/>
              </a:tabLst>
            </a:pPr>
            <a:r>
              <a:rPr lang="ar-SA" sz="1500" b="1">
                <a:latin typeface="Simplified Arabic" pitchFamily="18" charset="-78"/>
                <a:cs typeface="Simplified Arabic" pitchFamily="18" charset="-78"/>
              </a:rPr>
              <a:t>أجزاء المعدة المركبة فى عجول الجاموس بعمر ثلاثة شهور</a:t>
            </a:r>
            <a:r>
              <a:rPr lang="en-GB" sz="800" b="1"/>
              <a:t> </a:t>
            </a:r>
            <a:endParaRPr lang="en-GB" b="1"/>
          </a:p>
        </p:txBody>
      </p:sp>
      <p:sp>
        <p:nvSpPr>
          <p:cNvPr id="17414" name="Rectangle 3"/>
          <p:cNvSpPr>
            <a:spLocks noChangeArrowheads="1"/>
          </p:cNvSpPr>
          <p:nvPr/>
        </p:nvSpPr>
        <p:spPr bwMode="auto">
          <a:xfrm>
            <a:off x="2895600" y="1447800"/>
            <a:ext cx="16764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rtl="1">
              <a:tabLst>
                <a:tab pos="53975" algn="l"/>
              </a:tabLst>
            </a:pPr>
            <a:r>
              <a:rPr lang="ar-SA" sz="1500" b="1">
                <a:latin typeface="Simplified Arabic" pitchFamily="18" charset="-78"/>
                <a:ea typeface="Times New Roman" pitchFamily="18" charset="0"/>
                <a:cs typeface="Simplified Arabic" pitchFamily="18" charset="-78"/>
              </a:rPr>
              <a:t>الصورة (4)</a:t>
            </a:r>
            <a:endParaRPr lang="ar-EG" sz="1500" b="1">
              <a:latin typeface="Simplified Arabic" pitchFamily="18" charset="-78"/>
              <a:ea typeface="Times New Roman" pitchFamily="18" charset="0"/>
              <a:cs typeface="Simplified Arabic" pitchFamily="18" charset="-78"/>
            </a:endParaRPr>
          </a:p>
          <a:p>
            <a:pPr algn="ctr" rtl="1">
              <a:tabLst>
                <a:tab pos="53975" algn="l"/>
              </a:tabLst>
            </a:pPr>
            <a:r>
              <a:rPr lang="ar-SA" sz="1500" b="1">
                <a:latin typeface="Simplified Arabic" pitchFamily="18" charset="-78"/>
                <a:ea typeface="Times New Roman" pitchFamily="18" charset="0"/>
                <a:cs typeface="Simplified Arabic" pitchFamily="18" charset="-78"/>
              </a:rPr>
              <a:t>أجزاء المعدة المركبة فى عجول الجاموس بعمر أربعة شهور .</a:t>
            </a:r>
            <a:endParaRPr lang="ar-EG" sz="1500" b="1">
              <a:latin typeface="Simplified Arabic" pitchFamily="18" charset="-78"/>
              <a:ea typeface="Times New Roman" pitchFamily="18" charset="0"/>
              <a:cs typeface="Simplified Arabic" pitchFamily="18" charset="-78"/>
            </a:endParaRPr>
          </a:p>
          <a:p>
            <a:pPr algn="ctr" rtl="1">
              <a:tabLst>
                <a:tab pos="53975" algn="l"/>
              </a:tabLst>
            </a:pPr>
            <a:endParaRPr lang="ar-EG" sz="1300" b="1">
              <a:latin typeface="Simplified Arabic" pitchFamily="18" charset="-78"/>
              <a:ea typeface="Times New Roman" pitchFamily="18" charset="0"/>
              <a:cs typeface="Simplified Arabic" pitchFamily="18" charset="-78"/>
            </a:endParaRPr>
          </a:p>
          <a:p>
            <a:pPr algn="ctr" rtl="1">
              <a:tabLst>
                <a:tab pos="53975" algn="l"/>
              </a:tabLst>
            </a:pPr>
            <a:endParaRPr lang="ar-EG" sz="1300" b="1">
              <a:latin typeface="Simplified Arabic" pitchFamily="18" charset="-78"/>
              <a:ea typeface="Times New Roman" pitchFamily="18" charset="0"/>
              <a:cs typeface="Simplified Arabic" pitchFamily="18" charset="-78"/>
            </a:endParaRPr>
          </a:p>
          <a:p>
            <a:pPr algn="ctr" rtl="1">
              <a:tabLst>
                <a:tab pos="53975" algn="l"/>
              </a:tabLst>
            </a:pPr>
            <a:endParaRPr lang="en-GB" sz="1500" b="1">
              <a:latin typeface="Simplified Arabic" pitchFamily="18" charset="-78"/>
              <a:ea typeface="Times New Roman" pitchFamily="18" charset="0"/>
              <a:cs typeface="Simplified Arabic" pitchFamily="18" charset="-78"/>
            </a:endParaRPr>
          </a:p>
          <a:p>
            <a:pPr algn="ctr" rtl="1">
              <a:tabLst>
                <a:tab pos="53975" algn="l"/>
              </a:tabLst>
            </a:pPr>
            <a:r>
              <a:rPr lang="ar-SA" sz="1500" b="1">
                <a:latin typeface="Simplified Arabic" pitchFamily="18" charset="-78"/>
                <a:ea typeface="Times New Roman" pitchFamily="18" charset="0"/>
                <a:cs typeface="Simplified Arabic" pitchFamily="18" charset="-78"/>
              </a:rPr>
              <a:t>الصورة (5)</a:t>
            </a:r>
            <a:endParaRPr lang="ar-EG" sz="1500" b="1">
              <a:latin typeface="Simplified Arabic" pitchFamily="18" charset="-78"/>
              <a:ea typeface="Times New Roman" pitchFamily="18" charset="0"/>
              <a:cs typeface="Simplified Arabic" pitchFamily="18" charset="-78"/>
            </a:endParaRPr>
          </a:p>
          <a:p>
            <a:pPr algn="ctr" rtl="1">
              <a:tabLst>
                <a:tab pos="53975" algn="l"/>
              </a:tabLst>
            </a:pPr>
            <a:r>
              <a:rPr lang="ar-SA" sz="1500" b="1">
                <a:latin typeface="Simplified Arabic" pitchFamily="18" charset="-78"/>
                <a:ea typeface="Times New Roman" pitchFamily="18" charset="0"/>
                <a:cs typeface="Simplified Arabic" pitchFamily="18" charset="-78"/>
              </a:rPr>
              <a:t>أجزاء المعدة المركبة فى عجول الجاموس بعمر 5 شهور .</a:t>
            </a:r>
            <a:endParaRPr lang="ar-EG" sz="1500" b="1">
              <a:latin typeface="Simplified Arabic" pitchFamily="18" charset="-78"/>
              <a:ea typeface="Times New Roman" pitchFamily="18" charset="0"/>
              <a:cs typeface="Simplified Arabic" pitchFamily="18" charset="-78"/>
            </a:endParaRPr>
          </a:p>
          <a:p>
            <a:pPr algn="ctr" rtl="1">
              <a:tabLst>
                <a:tab pos="53975" algn="l"/>
              </a:tabLst>
            </a:pPr>
            <a:endParaRPr lang="ar-EG" sz="1500" b="1">
              <a:latin typeface="Simplified Arabic" pitchFamily="18" charset="-78"/>
              <a:ea typeface="Times New Roman" pitchFamily="18" charset="0"/>
              <a:cs typeface="Simplified Arabic" pitchFamily="18" charset="-78"/>
            </a:endParaRPr>
          </a:p>
          <a:p>
            <a:pPr algn="ctr" rtl="1">
              <a:tabLst>
                <a:tab pos="53975" algn="l"/>
              </a:tabLst>
            </a:pPr>
            <a:endParaRPr lang="en-GB" sz="1500" b="1">
              <a:latin typeface="Simplified Arabic" pitchFamily="18" charset="-78"/>
              <a:ea typeface="Times New Roman" pitchFamily="18" charset="0"/>
              <a:cs typeface="Simplified Arabic" pitchFamily="18" charset="-78"/>
            </a:endParaRPr>
          </a:p>
          <a:p>
            <a:pPr algn="ctr" rtl="1">
              <a:tabLst>
                <a:tab pos="53975" algn="l"/>
              </a:tabLst>
            </a:pPr>
            <a:r>
              <a:rPr lang="ar-SA" sz="1500" b="1">
                <a:latin typeface="Simplified Arabic" pitchFamily="18" charset="-78"/>
                <a:ea typeface="Times New Roman" pitchFamily="18" charset="0"/>
                <a:cs typeface="Simplified Arabic" pitchFamily="18" charset="-78"/>
              </a:rPr>
              <a:t>الصورة (6)</a:t>
            </a:r>
            <a:endParaRPr lang="ar-EG" sz="1500" b="1">
              <a:latin typeface="Simplified Arabic" pitchFamily="18" charset="-78"/>
              <a:ea typeface="Times New Roman" pitchFamily="18" charset="0"/>
              <a:cs typeface="Simplified Arabic" pitchFamily="18" charset="-78"/>
            </a:endParaRPr>
          </a:p>
          <a:p>
            <a:pPr algn="ctr" rtl="1">
              <a:tabLst>
                <a:tab pos="53975" algn="l"/>
              </a:tabLst>
            </a:pPr>
            <a:r>
              <a:rPr lang="ar-SA" sz="1500" b="1">
                <a:latin typeface="Simplified Arabic" pitchFamily="18" charset="-78"/>
                <a:ea typeface="Times New Roman" pitchFamily="18" charset="0"/>
                <a:cs typeface="Simplified Arabic" pitchFamily="18" charset="-78"/>
              </a:rPr>
              <a:t>إجزاء من المعدة المركبة فى عجول الجاموس بعمر 6 شهور </a:t>
            </a:r>
            <a:r>
              <a:rPr lang="ar-SA" sz="1600"/>
              <a:t>.</a:t>
            </a:r>
            <a:endParaRPr lang="en-GB" b="1"/>
          </a:p>
        </p:txBody>
      </p:sp>
      <p:pic>
        <p:nvPicPr>
          <p:cNvPr id="174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338" y="1355725"/>
            <a:ext cx="210026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295400"/>
            <a:ext cx="7391400" cy="1143000"/>
          </a:xfrm>
        </p:spPr>
        <p:txBody>
          <a:bodyPr/>
          <a:lstStyle/>
          <a:p>
            <a:pPr marL="165100" indent="0" algn="just" rtl="1" eaLnBrk="1" hangingPunct="1">
              <a:buFont typeface="Wingdings 2" pitchFamily="18" charset="2"/>
              <a:buNone/>
              <a:defRPr/>
            </a:pPr>
            <a:r>
              <a:rPr lang="ar-EG" sz="2400" b="1" dirty="0" smtClean="0">
                <a:latin typeface="Times New Roman" pitchFamily="18" charset="0"/>
                <a:cs typeface="Times New Roman" pitchFamily="18" charset="0"/>
              </a:rPr>
              <a:t>التطور الوظيفى للكرش</a:t>
            </a:r>
          </a:p>
          <a:p>
            <a:pPr marL="165100" indent="344488" algn="just" rtl="1" eaLnBrk="1" hangingPunct="1">
              <a:buFont typeface="Wingdings 2" pitchFamily="18" charset="2"/>
              <a:buNone/>
              <a:defRPr/>
            </a:pPr>
            <a:endParaRPr lang="ar-EG" sz="1700" b="1" dirty="0" smtClean="0">
              <a:latin typeface="Times New Roman" pitchFamily="18" charset="0"/>
              <a:cs typeface="Times New Roman" pitchFamily="18" charset="0"/>
            </a:endParaRPr>
          </a:p>
          <a:p>
            <a:pPr marL="165100" indent="344488" algn="just" rtl="1" eaLnBrk="1" hangingPunct="1">
              <a:buFont typeface="Wingdings 2" pitchFamily="18" charset="2"/>
              <a:buNone/>
              <a:defRPr/>
            </a:pPr>
            <a:r>
              <a:rPr lang="ar-EG" sz="1700" b="1" dirty="0" smtClean="0">
                <a:latin typeface="Times New Roman" pitchFamily="18" charset="0"/>
                <a:cs typeface="Times New Roman" pitchFamily="18" charset="0"/>
              </a:rPr>
              <a:t>جدول (2) بعض التغيرات التى تصاحب تطور الكرش فى عجول الجاموس من عمر 1 – 6 شهور</a:t>
            </a:r>
          </a:p>
        </p:txBody>
      </p:sp>
      <p:graphicFrame>
        <p:nvGraphicFramePr>
          <p:cNvPr id="10" name="Table 9"/>
          <p:cNvGraphicFramePr>
            <a:graphicFrameLocks noGrp="1"/>
          </p:cNvGraphicFramePr>
          <p:nvPr/>
        </p:nvGraphicFramePr>
        <p:xfrm>
          <a:off x="914400" y="2468563"/>
          <a:ext cx="7010400" cy="3001980"/>
        </p:xfrm>
        <a:graphic>
          <a:graphicData uri="http://schemas.openxmlformats.org/drawingml/2006/table">
            <a:tbl>
              <a:tblPr firstRow="1" bandRow="1">
                <a:tableStyleId>{5C22544A-7EE6-4342-B048-85BDC9FD1C3A}</a:tableStyleId>
              </a:tblPr>
              <a:tblGrid>
                <a:gridCol w="1168400"/>
                <a:gridCol w="965200"/>
                <a:gridCol w="1371600"/>
                <a:gridCol w="1524000"/>
                <a:gridCol w="1219200"/>
                <a:gridCol w="762000"/>
              </a:tblGrid>
              <a:tr h="777211">
                <a:tc>
                  <a:txBody>
                    <a:bodyPr/>
                    <a:lstStyle/>
                    <a:p>
                      <a:pPr algn="ctr" rtl="1"/>
                      <a:r>
                        <a:rPr lang="ar-EG" sz="1200" dirty="0" smtClean="0">
                          <a:solidFill>
                            <a:schemeClr val="tx1"/>
                          </a:solidFill>
                        </a:rPr>
                        <a:t>درجة حرارة سائل الكرش </a:t>
                      </a:r>
                      <a:r>
                        <a:rPr lang="ar-EG" sz="1000" dirty="0" smtClean="0">
                          <a:solidFill>
                            <a:schemeClr val="tx1"/>
                          </a:solidFill>
                        </a:rPr>
                        <a:t>(درجة مئوية)</a:t>
                      </a:r>
                      <a:endParaRPr lang="en-US" sz="1000" dirty="0">
                        <a:solidFill>
                          <a:schemeClr val="tx1"/>
                        </a:solidFill>
                      </a:endParaRPr>
                    </a:p>
                  </a:txBody>
                  <a:tcPr marT="45714" marB="45714"/>
                </a:tc>
                <a:tc>
                  <a:txBody>
                    <a:bodyPr/>
                    <a:lstStyle/>
                    <a:p>
                      <a:pPr algn="ctr" rtl="1"/>
                      <a:r>
                        <a:rPr lang="ar-EG" sz="1400" dirty="0" smtClean="0">
                          <a:solidFill>
                            <a:schemeClr val="tx1"/>
                          </a:solidFill>
                        </a:rPr>
                        <a:t>درجة الحموضة</a:t>
                      </a:r>
                      <a:endParaRPr lang="en-US" sz="1400" dirty="0">
                        <a:solidFill>
                          <a:schemeClr val="tx1"/>
                        </a:solidFill>
                      </a:endParaRPr>
                    </a:p>
                  </a:txBody>
                  <a:tcPr marT="45714" marB="45714"/>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400" dirty="0" smtClean="0">
                          <a:solidFill>
                            <a:schemeClr val="tx1"/>
                          </a:solidFill>
                        </a:rPr>
                        <a:t>أزوت</a:t>
                      </a:r>
                    </a:p>
                    <a:p>
                      <a:pPr marL="0" marR="0" indent="0" algn="ctr" defTabSz="914400" rtl="1" eaLnBrk="1" fontAlgn="auto" latinLnBrk="0" hangingPunct="1">
                        <a:lnSpc>
                          <a:spcPct val="100000"/>
                        </a:lnSpc>
                        <a:spcBef>
                          <a:spcPts val="0"/>
                        </a:spcBef>
                        <a:spcAft>
                          <a:spcPts val="0"/>
                        </a:spcAft>
                        <a:buClrTx/>
                        <a:buSzTx/>
                        <a:buFontTx/>
                        <a:buNone/>
                        <a:tabLst/>
                        <a:defRPr/>
                      </a:pPr>
                      <a:r>
                        <a:rPr lang="ar-EG" sz="1400" dirty="0" smtClean="0">
                          <a:solidFill>
                            <a:schemeClr val="tx1"/>
                          </a:solidFill>
                        </a:rPr>
                        <a:t>الأمونيا </a:t>
                      </a:r>
                      <a:r>
                        <a:rPr lang="ar-EG" sz="700" dirty="0" smtClean="0">
                          <a:solidFill>
                            <a:schemeClr val="tx1"/>
                          </a:solidFill>
                        </a:rPr>
                        <a:t>(ملليجرام/100ملليلتر سائل كرش)</a:t>
                      </a:r>
                      <a:endParaRPr lang="en-US" sz="700" dirty="0" smtClean="0">
                        <a:solidFill>
                          <a:schemeClr val="tx1"/>
                        </a:solidFill>
                      </a:endParaRPr>
                    </a:p>
                  </a:txBody>
                  <a:tcPr marT="45714" marB="45714"/>
                </a:tc>
                <a:tc>
                  <a:txBody>
                    <a:bodyPr/>
                    <a:lstStyle/>
                    <a:p>
                      <a:pPr algn="ctr" rtl="1"/>
                      <a:r>
                        <a:rPr lang="ar-EG" sz="1400" dirty="0" smtClean="0">
                          <a:solidFill>
                            <a:schemeClr val="tx1"/>
                          </a:solidFill>
                        </a:rPr>
                        <a:t>أحماض دهنية</a:t>
                      </a:r>
                    </a:p>
                    <a:p>
                      <a:pPr algn="ctr" rtl="1"/>
                      <a:r>
                        <a:rPr lang="ar-EG" sz="1400" dirty="0" smtClean="0">
                          <a:solidFill>
                            <a:schemeClr val="tx1"/>
                          </a:solidFill>
                        </a:rPr>
                        <a:t>طيارة </a:t>
                      </a:r>
                      <a:r>
                        <a:rPr lang="ar-EG" sz="1000" dirty="0" smtClean="0">
                          <a:solidFill>
                            <a:schemeClr val="tx1"/>
                          </a:solidFill>
                        </a:rPr>
                        <a:t>(</a:t>
                      </a:r>
                      <a:r>
                        <a:rPr lang="ar-EG" sz="700" dirty="0" smtClean="0">
                          <a:solidFill>
                            <a:schemeClr val="tx1"/>
                          </a:solidFill>
                        </a:rPr>
                        <a:t>ملليمكافئ/100ملليلتر سائل كرش)</a:t>
                      </a:r>
                      <a:endParaRPr lang="en-US" sz="700" dirty="0">
                        <a:solidFill>
                          <a:schemeClr val="tx1"/>
                        </a:solidFill>
                      </a:endParaRPr>
                    </a:p>
                  </a:txBody>
                  <a:tcPr marT="45714" marB="45714"/>
                </a:tc>
                <a:tc>
                  <a:txBody>
                    <a:bodyPr/>
                    <a:lstStyle/>
                    <a:p>
                      <a:pPr algn="ctr" rtl="1"/>
                      <a:r>
                        <a:rPr lang="ar-EG" sz="1400" dirty="0" smtClean="0">
                          <a:solidFill>
                            <a:schemeClr val="tx1"/>
                          </a:solidFill>
                        </a:rPr>
                        <a:t>أعداد</a:t>
                      </a:r>
                    </a:p>
                    <a:p>
                      <a:pPr algn="ctr" rtl="1"/>
                      <a:r>
                        <a:rPr lang="ar-EG" sz="1400" dirty="0" smtClean="0">
                          <a:solidFill>
                            <a:schemeClr val="tx1"/>
                          </a:solidFill>
                        </a:rPr>
                        <a:t>البروتوزوا </a:t>
                      </a:r>
                      <a:r>
                        <a:rPr lang="ar-EG" sz="800" dirty="0" smtClean="0">
                          <a:solidFill>
                            <a:schemeClr val="tx1"/>
                          </a:solidFill>
                        </a:rPr>
                        <a:t>(مليون/ملليلتر)</a:t>
                      </a:r>
                      <a:endParaRPr lang="en-US" sz="800" dirty="0">
                        <a:solidFill>
                          <a:schemeClr val="tx1"/>
                        </a:solidFill>
                      </a:endParaRPr>
                    </a:p>
                  </a:txBody>
                  <a:tcPr marT="45714" marB="45714"/>
                </a:tc>
                <a:tc>
                  <a:txBody>
                    <a:bodyPr/>
                    <a:lstStyle/>
                    <a:p>
                      <a:pPr algn="ctr" rtl="1"/>
                      <a:r>
                        <a:rPr lang="ar-EG" sz="1200" dirty="0" smtClean="0">
                          <a:solidFill>
                            <a:schemeClr val="tx1"/>
                          </a:solidFill>
                        </a:rPr>
                        <a:t>العمر بالشهر</a:t>
                      </a:r>
                      <a:endParaRPr lang="en-US" sz="1200" dirty="0">
                        <a:solidFill>
                          <a:schemeClr val="tx1"/>
                        </a:solidFill>
                      </a:endParaRPr>
                    </a:p>
                  </a:txBody>
                  <a:tcPr marT="45714" marB="45714"/>
                </a:tc>
              </a:tr>
              <a:tr h="370792">
                <a:tc>
                  <a:txBody>
                    <a:bodyPr/>
                    <a:lstStyle/>
                    <a:p>
                      <a:pPr algn="ctr" rtl="1"/>
                      <a:r>
                        <a:rPr lang="ar-EG" sz="1800" b="1" dirty="0" smtClean="0">
                          <a:solidFill>
                            <a:schemeClr val="accent3">
                              <a:lumMod val="75000"/>
                            </a:schemeClr>
                          </a:solidFill>
                        </a:rPr>
                        <a:t>38.7</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7.0</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17.3</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5.9</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0.228</a:t>
                      </a:r>
                      <a:endParaRPr lang="en-US" sz="1800" b="1" dirty="0">
                        <a:solidFill>
                          <a:schemeClr val="accent3">
                            <a:lumMod val="75000"/>
                          </a:schemeClr>
                        </a:solidFill>
                      </a:endParaRPr>
                    </a:p>
                  </a:txBody>
                  <a:tcPr marT="45714" marB="45714"/>
                </a:tc>
                <a:tc>
                  <a:txBody>
                    <a:bodyPr/>
                    <a:lstStyle/>
                    <a:p>
                      <a:pPr algn="ctr" rtl="1"/>
                      <a:r>
                        <a:rPr lang="ar-EG" sz="1800" b="1" dirty="0" smtClean="0"/>
                        <a:t>1</a:t>
                      </a:r>
                      <a:endParaRPr lang="en-US" sz="1800" b="1" dirty="0"/>
                    </a:p>
                  </a:txBody>
                  <a:tcPr marT="45714" marB="45714"/>
                </a:tc>
              </a:tr>
              <a:tr h="370792">
                <a:tc>
                  <a:txBody>
                    <a:bodyPr/>
                    <a:lstStyle/>
                    <a:p>
                      <a:pPr algn="ctr" rtl="1"/>
                      <a:r>
                        <a:rPr lang="ar-EG" sz="1800" b="1" dirty="0" smtClean="0">
                          <a:solidFill>
                            <a:schemeClr val="accent3">
                              <a:lumMod val="75000"/>
                            </a:schemeClr>
                          </a:solidFill>
                        </a:rPr>
                        <a:t>39.3</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6.2</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24.9</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10.7</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0.891</a:t>
                      </a:r>
                      <a:endParaRPr lang="en-US" sz="1800" b="1" dirty="0">
                        <a:solidFill>
                          <a:schemeClr val="accent3">
                            <a:lumMod val="75000"/>
                          </a:schemeClr>
                        </a:solidFill>
                      </a:endParaRPr>
                    </a:p>
                  </a:txBody>
                  <a:tcPr marT="45714" marB="45714"/>
                </a:tc>
                <a:tc>
                  <a:txBody>
                    <a:bodyPr/>
                    <a:lstStyle/>
                    <a:p>
                      <a:pPr algn="ctr" rtl="1"/>
                      <a:r>
                        <a:rPr lang="ar-EG" sz="1800" b="1" dirty="0" smtClean="0"/>
                        <a:t>2</a:t>
                      </a:r>
                      <a:endParaRPr lang="en-US" sz="1800" b="1" dirty="0"/>
                    </a:p>
                  </a:txBody>
                  <a:tcPr marT="45714" marB="45714"/>
                </a:tc>
              </a:tr>
              <a:tr h="370792">
                <a:tc>
                  <a:txBody>
                    <a:bodyPr/>
                    <a:lstStyle/>
                    <a:p>
                      <a:pPr algn="ctr" rtl="1"/>
                      <a:r>
                        <a:rPr lang="ar-EG" sz="1800" b="1" dirty="0" smtClean="0">
                          <a:solidFill>
                            <a:schemeClr val="accent3">
                              <a:lumMod val="75000"/>
                            </a:schemeClr>
                          </a:solidFill>
                        </a:rPr>
                        <a:t>39.4</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6.2</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18.5</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12.4</a:t>
                      </a:r>
                      <a:endParaRPr lang="en-US" sz="1800" b="1" dirty="0">
                        <a:solidFill>
                          <a:schemeClr val="accent3">
                            <a:lumMod val="75000"/>
                          </a:schemeClr>
                        </a:solidFill>
                      </a:endParaRPr>
                    </a:p>
                  </a:txBody>
                  <a:tcPr marT="45714" marB="45714"/>
                </a:tc>
                <a:tc>
                  <a:txBody>
                    <a:bodyPr/>
                    <a:lstStyle/>
                    <a:p>
                      <a:pPr algn="ctr" rtl="1"/>
                      <a:r>
                        <a:rPr lang="ar-EG" sz="1800" b="1" dirty="0" smtClean="0">
                          <a:solidFill>
                            <a:srgbClr val="FF0000"/>
                          </a:solidFill>
                        </a:rPr>
                        <a:t>0.192</a:t>
                      </a:r>
                      <a:endParaRPr lang="en-US" sz="1800" b="1" dirty="0">
                        <a:solidFill>
                          <a:srgbClr val="FF0000"/>
                        </a:solidFill>
                      </a:endParaRPr>
                    </a:p>
                  </a:txBody>
                  <a:tcPr marT="45714" marB="45714"/>
                </a:tc>
                <a:tc>
                  <a:txBody>
                    <a:bodyPr/>
                    <a:lstStyle/>
                    <a:p>
                      <a:pPr algn="ctr" rtl="1"/>
                      <a:r>
                        <a:rPr lang="ar-EG" sz="1800" b="1" dirty="0" smtClean="0"/>
                        <a:t>3</a:t>
                      </a:r>
                      <a:endParaRPr lang="en-US" sz="1800" b="1" dirty="0"/>
                    </a:p>
                  </a:txBody>
                  <a:tcPr marT="45714" marB="45714"/>
                </a:tc>
              </a:tr>
              <a:tr h="370792">
                <a:tc>
                  <a:txBody>
                    <a:bodyPr/>
                    <a:lstStyle/>
                    <a:p>
                      <a:pPr algn="ctr" rtl="1"/>
                      <a:r>
                        <a:rPr lang="ar-EG" sz="1800" b="1" dirty="0" smtClean="0">
                          <a:solidFill>
                            <a:schemeClr val="accent3">
                              <a:lumMod val="75000"/>
                            </a:schemeClr>
                          </a:solidFill>
                        </a:rPr>
                        <a:t>39.3</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6.1</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25.7</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12.2</a:t>
                      </a:r>
                      <a:endParaRPr lang="en-US" sz="1800" b="1" dirty="0">
                        <a:solidFill>
                          <a:schemeClr val="accent3">
                            <a:lumMod val="75000"/>
                          </a:schemeClr>
                        </a:solidFill>
                      </a:endParaRPr>
                    </a:p>
                  </a:txBody>
                  <a:tcPr marT="45714" marB="45714"/>
                </a:tc>
                <a:tc>
                  <a:txBody>
                    <a:bodyPr/>
                    <a:lstStyle/>
                    <a:p>
                      <a:pPr algn="ctr" rtl="1"/>
                      <a:r>
                        <a:rPr lang="ar-EG" sz="1800" b="1" dirty="0" smtClean="0">
                          <a:solidFill>
                            <a:srgbClr val="FF0000"/>
                          </a:solidFill>
                        </a:rPr>
                        <a:t>0.292</a:t>
                      </a:r>
                      <a:endParaRPr lang="en-US" sz="1800" b="1" dirty="0">
                        <a:solidFill>
                          <a:srgbClr val="FF0000"/>
                        </a:solidFill>
                      </a:endParaRPr>
                    </a:p>
                  </a:txBody>
                  <a:tcPr marT="45714" marB="45714"/>
                </a:tc>
                <a:tc>
                  <a:txBody>
                    <a:bodyPr/>
                    <a:lstStyle/>
                    <a:p>
                      <a:pPr algn="ctr" rtl="1"/>
                      <a:r>
                        <a:rPr lang="ar-EG" sz="1800" b="1" dirty="0" smtClean="0"/>
                        <a:t>4</a:t>
                      </a:r>
                      <a:endParaRPr lang="en-US" sz="1800" b="1" dirty="0"/>
                    </a:p>
                  </a:txBody>
                  <a:tcPr marT="45714" marB="45714"/>
                </a:tc>
              </a:tr>
              <a:tr h="370792">
                <a:tc>
                  <a:txBody>
                    <a:bodyPr/>
                    <a:lstStyle/>
                    <a:p>
                      <a:pPr algn="ctr" rtl="1"/>
                      <a:r>
                        <a:rPr lang="ar-EG" sz="1800" b="1" dirty="0" smtClean="0">
                          <a:solidFill>
                            <a:schemeClr val="accent3">
                              <a:lumMod val="75000"/>
                            </a:schemeClr>
                          </a:solidFill>
                        </a:rPr>
                        <a:t>39.1</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6.4</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30.6</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11.8</a:t>
                      </a:r>
                      <a:endParaRPr lang="en-US" sz="1800" b="1" dirty="0">
                        <a:solidFill>
                          <a:schemeClr val="accent3">
                            <a:lumMod val="75000"/>
                          </a:schemeClr>
                        </a:solidFill>
                      </a:endParaRPr>
                    </a:p>
                  </a:txBody>
                  <a:tcPr marT="45714" marB="45714"/>
                </a:tc>
                <a:tc>
                  <a:txBody>
                    <a:bodyPr/>
                    <a:lstStyle/>
                    <a:p>
                      <a:pPr algn="ctr" rtl="1"/>
                      <a:r>
                        <a:rPr lang="ar-EG" sz="1800" b="1" dirty="0" smtClean="0">
                          <a:solidFill>
                            <a:srgbClr val="FF0000"/>
                          </a:solidFill>
                        </a:rPr>
                        <a:t>0.255</a:t>
                      </a:r>
                      <a:endParaRPr lang="en-US" sz="1800" b="1" dirty="0">
                        <a:solidFill>
                          <a:srgbClr val="FF0000"/>
                        </a:solidFill>
                      </a:endParaRPr>
                    </a:p>
                  </a:txBody>
                  <a:tcPr marT="45714" marB="45714"/>
                </a:tc>
                <a:tc>
                  <a:txBody>
                    <a:bodyPr/>
                    <a:lstStyle/>
                    <a:p>
                      <a:pPr algn="ctr" rtl="1"/>
                      <a:r>
                        <a:rPr lang="ar-EG" sz="1800" b="1" dirty="0" smtClean="0"/>
                        <a:t>5</a:t>
                      </a:r>
                      <a:endParaRPr lang="en-US" sz="1800" b="1" dirty="0"/>
                    </a:p>
                  </a:txBody>
                  <a:tcPr marT="45714" marB="45714"/>
                </a:tc>
              </a:tr>
              <a:tr h="370792">
                <a:tc>
                  <a:txBody>
                    <a:bodyPr/>
                    <a:lstStyle/>
                    <a:p>
                      <a:pPr algn="ctr" rtl="1"/>
                      <a:r>
                        <a:rPr lang="ar-EG" sz="1800" b="1" dirty="0" smtClean="0">
                          <a:solidFill>
                            <a:schemeClr val="accent3">
                              <a:lumMod val="75000"/>
                            </a:schemeClr>
                          </a:solidFill>
                        </a:rPr>
                        <a:t>39.2</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6.4</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31.9</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11.4</a:t>
                      </a:r>
                      <a:endParaRPr lang="en-US" sz="1800" b="1" dirty="0">
                        <a:solidFill>
                          <a:schemeClr val="accent3">
                            <a:lumMod val="75000"/>
                          </a:schemeClr>
                        </a:solidFill>
                      </a:endParaRPr>
                    </a:p>
                  </a:txBody>
                  <a:tcPr marT="45714" marB="45714"/>
                </a:tc>
                <a:tc>
                  <a:txBody>
                    <a:bodyPr/>
                    <a:lstStyle/>
                    <a:p>
                      <a:pPr algn="ctr" rtl="1"/>
                      <a:r>
                        <a:rPr lang="ar-EG" sz="1800" b="1" dirty="0" smtClean="0">
                          <a:solidFill>
                            <a:schemeClr val="accent3">
                              <a:lumMod val="75000"/>
                            </a:schemeClr>
                          </a:solidFill>
                        </a:rPr>
                        <a:t>0.995</a:t>
                      </a:r>
                      <a:endParaRPr lang="en-US" sz="1800" b="1" dirty="0">
                        <a:solidFill>
                          <a:schemeClr val="accent3">
                            <a:lumMod val="75000"/>
                          </a:schemeClr>
                        </a:solidFill>
                      </a:endParaRPr>
                    </a:p>
                  </a:txBody>
                  <a:tcPr marT="45714" marB="45714"/>
                </a:tc>
                <a:tc>
                  <a:txBody>
                    <a:bodyPr/>
                    <a:lstStyle/>
                    <a:p>
                      <a:pPr algn="ctr" rtl="1"/>
                      <a:r>
                        <a:rPr lang="ar-EG" sz="1800" b="1" dirty="0" smtClean="0"/>
                        <a:t>6</a:t>
                      </a:r>
                      <a:endParaRPr lang="en-US" sz="1800" b="1" dirty="0"/>
                    </a:p>
                  </a:txBody>
                  <a:tcPr marT="45714" marB="45714"/>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460" name="Content Placeholder 2"/>
          <p:cNvSpPr>
            <a:spLocks noGrp="1"/>
          </p:cNvSpPr>
          <p:nvPr>
            <p:ph idx="1"/>
          </p:nvPr>
        </p:nvSpPr>
        <p:spPr>
          <a:xfrm>
            <a:off x="914400" y="1524000"/>
            <a:ext cx="7543800" cy="3886200"/>
          </a:xfrm>
        </p:spPr>
        <p:txBody>
          <a:bodyPr/>
          <a:lstStyle/>
          <a:p>
            <a:pPr marL="284163" indent="336550" algn="just" rtl="1" eaLnBrk="1" hangingPunct="1">
              <a:lnSpc>
                <a:spcPct val="200000"/>
              </a:lnSpc>
              <a:buFont typeface="Wingdings 2" pitchFamily="18" charset="2"/>
              <a:buNone/>
            </a:pPr>
            <a:r>
              <a:rPr lang="ar-SA" sz="2000" b="1" smtClean="0">
                <a:latin typeface="Times New Roman" pitchFamily="18" charset="0"/>
                <a:cs typeface="Times New Roman" pitchFamily="18" charset="0"/>
              </a:rPr>
              <a:t>وتبدأ العجول فى تناول المواد المركزة والأعلاف الغليظة تدريجيا بالإضافة إلى كميات قليلة من اللبن فأن هذه الأغذية </a:t>
            </a:r>
            <a:r>
              <a:rPr lang="ar-SA" sz="2000" b="1" u="sng" smtClean="0">
                <a:latin typeface="Times New Roman" pitchFamily="18" charset="0"/>
                <a:cs typeface="Times New Roman" pitchFamily="18" charset="0"/>
              </a:rPr>
              <a:t>تذهب مباشرة إلى الكرش</a:t>
            </a:r>
            <a:r>
              <a:rPr lang="ar-SA" sz="2000" b="1" smtClean="0">
                <a:latin typeface="Times New Roman" pitchFamily="18" charset="0"/>
                <a:cs typeface="Times New Roman" pitchFamily="18" charset="0"/>
              </a:rPr>
              <a:t> ليبدأ عمليات الهضم التخمرى لإمداده بالطاقة اللازمة وتكوين مركبات فيتامين ب المركب وتكوين البروتينات من المركبات الأوزنية البسيطة </a:t>
            </a:r>
            <a:r>
              <a:rPr lang="ar-SA" sz="2000" b="1" u="sng" smtClean="0">
                <a:latin typeface="Times New Roman" pitchFamily="18" charset="0"/>
                <a:cs typeface="Times New Roman" pitchFamily="18" charset="0"/>
              </a:rPr>
              <a:t>وكلما زدات كميات الأعلاف الغليظة كلما زاد أتساع الكرش وتمسك الطبقة المخاطية للكرش</a:t>
            </a:r>
            <a:r>
              <a:rPr lang="ar-SA" sz="2000" b="1" smtClean="0">
                <a:latin typeface="Times New Roman" pitchFamily="18" charset="0"/>
                <a:cs typeface="Times New Roman" pitchFamily="18" charset="0"/>
              </a:rPr>
              <a:t> </a:t>
            </a:r>
            <a:r>
              <a:rPr lang="en-US" sz="2000" b="1" smtClean="0">
                <a:latin typeface="Times New Roman" pitchFamily="18" charset="0"/>
                <a:cs typeface="Times New Roman" pitchFamily="18" charset="0"/>
              </a:rPr>
              <a:t>Mucosa </a:t>
            </a:r>
            <a:r>
              <a:rPr lang="ar-SA" sz="2000" b="1" smtClean="0">
                <a:latin typeface="Times New Roman" pitchFamily="18" charset="0"/>
                <a:cs typeface="Times New Roman" pitchFamily="18" charset="0"/>
              </a:rPr>
              <a:t> حيث تكون حلمات </a:t>
            </a:r>
            <a:r>
              <a:rPr lang="en-US" sz="2000" b="1" smtClean="0">
                <a:latin typeface="Times New Roman" pitchFamily="18" charset="0"/>
                <a:cs typeface="Times New Roman" pitchFamily="18" charset="0"/>
              </a:rPr>
              <a:t>Papillae </a:t>
            </a:r>
            <a:r>
              <a:rPr lang="ar-SA" sz="2000" b="1" smtClean="0">
                <a:latin typeface="Times New Roman" pitchFamily="18" charset="0"/>
                <a:cs typeface="Times New Roman" pitchFamily="18" charset="0"/>
              </a:rPr>
              <a:t> بالكرش</a:t>
            </a:r>
            <a:r>
              <a:rPr lang="ar-EG" sz="2000" b="1" smtClean="0">
                <a:latin typeface="Times New Roman" pitchFamily="18" charset="0"/>
                <a:cs typeface="Times New Roman" pitchFamily="18" charset="0"/>
              </a:rPr>
              <a:t>، </a:t>
            </a:r>
            <a:r>
              <a:rPr lang="ar-EG" sz="2000" b="1" u="sng" smtClean="0">
                <a:latin typeface="Times New Roman" pitchFamily="18" charset="0"/>
                <a:cs typeface="Times New Roman" pitchFamily="18" charset="0"/>
              </a:rPr>
              <a:t>والتى </a:t>
            </a:r>
            <a:r>
              <a:rPr lang="ar-SA" sz="2000" b="1" u="sng" smtClean="0">
                <a:latin typeface="Times New Roman" pitchFamily="18" charset="0"/>
                <a:cs typeface="Times New Roman" pitchFamily="18" charset="0"/>
              </a:rPr>
              <a:t>يزداد عددها كلما ازداد تناول الحيوان للأعلاف الغليظة والمركزة</a:t>
            </a:r>
            <a:endParaRPr lang="ar-EG" sz="2000" b="1" u="sng" smtClean="0">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828800"/>
            <a:ext cx="7391400" cy="685800"/>
          </a:xfrm>
        </p:spPr>
        <p:txBody>
          <a:bodyPr/>
          <a:lstStyle/>
          <a:p>
            <a:pPr marL="165100" indent="0" algn="ctr" rtl="1" eaLnBrk="1" hangingPunct="1">
              <a:buFont typeface="Wingdings 2" pitchFamily="18" charset="2"/>
              <a:buNone/>
              <a:defRPr/>
            </a:pPr>
            <a:r>
              <a:rPr lang="ar-EG" sz="3200" b="1" dirty="0" smtClean="0">
                <a:latin typeface="Times New Roman" pitchFamily="18" charset="0"/>
                <a:cs typeface="Times New Roman" pitchFamily="18" charset="0"/>
              </a:rPr>
              <a:t>ر</a:t>
            </a:r>
            <a:r>
              <a:rPr lang="ar-EG" sz="3200" b="1" u="sng" dirty="0" smtClean="0">
                <a:latin typeface="Times New Roman" pitchFamily="18" charset="0"/>
                <a:cs typeface="Times New Roman" pitchFamily="18" charset="0"/>
              </a:rPr>
              <a:t>ضاعة العجول بعد فترة السرسو</a:t>
            </a:r>
            <a:r>
              <a:rPr lang="ar-EG" sz="3200" b="1" dirty="0" smtClean="0">
                <a:latin typeface="Times New Roman" pitchFamily="18" charset="0"/>
                <a:cs typeface="Times New Roman" pitchFamily="18" charset="0"/>
              </a:rPr>
              <a:t>ب</a:t>
            </a:r>
          </a:p>
          <a:p>
            <a:pPr marL="165100" indent="344488" algn="just" rtl="1" eaLnBrk="1" hangingPunct="1">
              <a:buFont typeface="Wingdings 2" pitchFamily="18" charset="2"/>
              <a:buNone/>
              <a:defRPr/>
            </a:pPr>
            <a:endParaRPr lang="ar-EG" sz="3200" b="1" dirty="0" smtClean="0">
              <a:latin typeface="Times New Roman" pitchFamily="18" charset="0"/>
              <a:cs typeface="Times New Roman" pitchFamily="18" charset="0"/>
            </a:endParaRPr>
          </a:p>
        </p:txBody>
      </p:sp>
      <p:sp>
        <p:nvSpPr>
          <p:cNvPr id="7" name="Content Placeholder 2"/>
          <p:cNvSpPr txBox="1">
            <a:spLocks/>
          </p:cNvSpPr>
          <p:nvPr/>
        </p:nvSpPr>
        <p:spPr bwMode="auto">
          <a:xfrm>
            <a:off x="838200" y="3276600"/>
            <a:ext cx="7391400" cy="685800"/>
          </a:xfrm>
          <a:prstGeom prst="rect">
            <a:avLst/>
          </a:prstGeom>
          <a:noFill/>
          <a:ln w="9525">
            <a:noFill/>
            <a:miter lim="800000"/>
            <a:headEnd/>
            <a:tailEnd/>
          </a:ln>
        </p:spPr>
        <p:txBody>
          <a:bodyPr lIns="182880" tIns="91440"/>
          <a:lstStyle/>
          <a:p>
            <a:pPr marL="165100" algn="ctr" rtl="1">
              <a:spcBef>
                <a:spcPts val="250"/>
              </a:spcBef>
              <a:buClr>
                <a:schemeClr val="accent1"/>
              </a:buClr>
              <a:buSzPct val="80000"/>
              <a:buFont typeface="Wingdings 2" pitchFamily="18" charset="2"/>
              <a:buNone/>
              <a:defRPr/>
            </a:pPr>
            <a:r>
              <a:rPr lang="ar-EG" sz="2800" b="1" dirty="0">
                <a:latin typeface="Times New Roman" pitchFamily="18" charset="0"/>
                <a:cs typeface="Times New Roman" pitchFamily="18" charset="0"/>
              </a:rPr>
              <a:t>رضاعة طبيعية		رضاعة صناعية</a:t>
            </a:r>
          </a:p>
          <a:p>
            <a:pPr marL="165100" indent="344488" algn="just" rtl="1">
              <a:spcBef>
                <a:spcPts val="250"/>
              </a:spcBef>
              <a:buClr>
                <a:schemeClr val="accent1"/>
              </a:buClr>
              <a:buSzPct val="80000"/>
              <a:buFont typeface="Wingdings 2" pitchFamily="18" charset="2"/>
              <a:buNone/>
              <a:defRPr/>
            </a:pPr>
            <a:endParaRPr lang="ar-EG" sz="2800" b="1" dirty="0">
              <a:latin typeface="Times New Roman" pitchFamily="18" charset="0"/>
              <a:cs typeface="Times New Roman" pitchFamily="18" charset="0"/>
            </a:endParaRPr>
          </a:p>
        </p:txBody>
      </p:sp>
      <p:sp>
        <p:nvSpPr>
          <p:cNvPr id="11" name="Right Brace 10"/>
          <p:cNvSpPr/>
          <p:nvPr/>
        </p:nvSpPr>
        <p:spPr>
          <a:xfrm rot="16200000">
            <a:off x="4000500" y="1181100"/>
            <a:ext cx="990600" cy="3352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ln w="12700">
                <a:solidFill>
                  <a:schemeClr val="tx1"/>
                </a:solidFill>
              </a:ln>
            </a:endParaRPr>
          </a:p>
        </p:txBody>
      </p:sp>
      <p:sp>
        <p:nvSpPr>
          <p:cNvPr id="12" name="Content Placeholder 2"/>
          <p:cNvSpPr txBox="1">
            <a:spLocks/>
          </p:cNvSpPr>
          <p:nvPr/>
        </p:nvSpPr>
        <p:spPr bwMode="auto">
          <a:xfrm>
            <a:off x="4953000" y="3886200"/>
            <a:ext cx="2971800" cy="1371600"/>
          </a:xfrm>
          <a:prstGeom prst="rect">
            <a:avLst/>
          </a:prstGeom>
          <a:noFill/>
          <a:ln w="9525">
            <a:noFill/>
            <a:miter lim="800000"/>
            <a:headEnd/>
            <a:tailEnd/>
          </a:ln>
        </p:spPr>
        <p:txBody>
          <a:bodyPr lIns="182880" tIns="91440"/>
          <a:lstStyle/>
          <a:p>
            <a:pPr marL="165100" algn="ctr" rtl="1">
              <a:spcBef>
                <a:spcPts val="250"/>
              </a:spcBef>
              <a:buClr>
                <a:schemeClr val="accent1"/>
              </a:buClr>
              <a:buSzPct val="80000"/>
              <a:buFont typeface="Wingdings 2" pitchFamily="18" charset="2"/>
              <a:buNone/>
              <a:defRPr/>
            </a:pPr>
            <a:r>
              <a:rPr lang="ar-EG" sz="2000" b="1" dirty="0">
                <a:latin typeface="Times New Roman" pitchFamily="18" charset="0"/>
                <a:cs typeface="Times New Roman" pitchFamily="18" charset="0"/>
              </a:rPr>
              <a:t>هى رضاعة المولود اللبن من الأم مباشرة بدون تدخل</a:t>
            </a:r>
          </a:p>
          <a:p>
            <a:pPr marL="165100" indent="344488" algn="just" rtl="1">
              <a:spcBef>
                <a:spcPts val="250"/>
              </a:spcBef>
              <a:buClr>
                <a:schemeClr val="accent1"/>
              </a:buClr>
              <a:buSzPct val="80000"/>
              <a:buFont typeface="Wingdings 2" pitchFamily="18" charset="2"/>
              <a:buNone/>
              <a:defRPr/>
            </a:pPr>
            <a:endParaRPr lang="ar-EG" sz="2800" b="1" dirty="0">
              <a:latin typeface="Times New Roman" pitchFamily="18" charset="0"/>
              <a:cs typeface="Times New Roman" pitchFamily="18" charset="0"/>
            </a:endParaRPr>
          </a:p>
        </p:txBody>
      </p:sp>
      <p:sp>
        <p:nvSpPr>
          <p:cNvPr id="13" name="Content Placeholder 2"/>
          <p:cNvSpPr txBox="1">
            <a:spLocks/>
          </p:cNvSpPr>
          <p:nvPr/>
        </p:nvSpPr>
        <p:spPr bwMode="auto">
          <a:xfrm>
            <a:off x="1371600" y="3886200"/>
            <a:ext cx="2971800" cy="1371600"/>
          </a:xfrm>
          <a:prstGeom prst="rect">
            <a:avLst/>
          </a:prstGeom>
          <a:noFill/>
          <a:ln w="9525">
            <a:noFill/>
            <a:miter lim="800000"/>
            <a:headEnd/>
            <a:tailEnd/>
          </a:ln>
        </p:spPr>
        <p:txBody>
          <a:bodyPr lIns="182880" tIns="91440"/>
          <a:lstStyle/>
          <a:p>
            <a:pPr marL="165100" algn="ctr" rtl="1">
              <a:spcBef>
                <a:spcPts val="250"/>
              </a:spcBef>
              <a:buClr>
                <a:schemeClr val="accent1"/>
              </a:buClr>
              <a:buSzPct val="80000"/>
              <a:buFont typeface="Wingdings 2" pitchFamily="18" charset="2"/>
              <a:buNone/>
              <a:defRPr/>
            </a:pPr>
            <a:r>
              <a:rPr lang="ar-EG" sz="2000" b="1" dirty="0">
                <a:latin typeface="Times New Roman" pitchFamily="18" charset="0"/>
                <a:cs typeface="Times New Roman" pitchFamily="18" charset="0"/>
              </a:rPr>
              <a:t>هى رضاعة المولود اللبن من الأم بطريق غير مباشرة عن طريق أدوات خاصة</a:t>
            </a:r>
          </a:p>
          <a:p>
            <a:pPr marL="165100" indent="344488" algn="just" rtl="1">
              <a:spcBef>
                <a:spcPts val="250"/>
              </a:spcBef>
              <a:buClr>
                <a:schemeClr val="accent1"/>
              </a:buClr>
              <a:buSzPct val="80000"/>
              <a:buFont typeface="Wingdings 2" pitchFamily="18" charset="2"/>
              <a:buNone/>
              <a:defRPr/>
            </a:pPr>
            <a:endParaRPr lang="ar-EG" sz="2800" b="1" dirty="0">
              <a:latin typeface="Times New Roman" pitchFamily="18" charset="0"/>
              <a:cs typeface="Times New Roman" pitchFamily="18" charset="0"/>
            </a:endParaRPr>
          </a:p>
        </p:txBody>
      </p:sp>
      <p:sp>
        <p:nvSpPr>
          <p:cNvPr id="10"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219200"/>
            <a:ext cx="7391400" cy="4572000"/>
          </a:xfrm>
        </p:spPr>
        <p:txBody>
          <a:bodyPr/>
          <a:lstStyle/>
          <a:p>
            <a:pPr marL="165100" indent="0" algn="just" rtl="1" eaLnBrk="1" hangingPunct="1">
              <a:buFont typeface="Wingdings 2" pitchFamily="18" charset="2"/>
              <a:buNone/>
              <a:defRPr/>
            </a:pPr>
            <a:r>
              <a:rPr lang="ar-EG" sz="3200" b="1" dirty="0" smtClean="0">
                <a:latin typeface="Times New Roman" pitchFamily="18" charset="0"/>
                <a:cs typeface="Times New Roman" pitchFamily="18" charset="0"/>
              </a:rPr>
              <a:t>الرضاعة الطبيعية</a:t>
            </a:r>
            <a:endParaRPr lang="en-US" sz="3200" b="1" dirty="0" smtClean="0">
              <a:latin typeface="Times New Roman" pitchFamily="18" charset="0"/>
              <a:cs typeface="Times New Roman" pitchFamily="18" charset="0"/>
            </a:endParaRPr>
          </a:p>
          <a:p>
            <a:pPr marL="344488" indent="0" algn="just" rtl="1" eaLnBrk="1" hangingPunct="1">
              <a:buFont typeface="Wingdings 2" pitchFamily="18" charset="2"/>
              <a:buNone/>
              <a:defRPr/>
            </a:pPr>
            <a:r>
              <a:rPr lang="ar-EG" sz="2300" b="1" dirty="0" smtClean="0">
                <a:latin typeface="Times New Roman" pitchFamily="18" charset="0"/>
                <a:cs typeface="Times New Roman" pitchFamily="18" charset="0"/>
              </a:rPr>
              <a:t>مميزاتها:</a:t>
            </a:r>
          </a:p>
          <a:p>
            <a:pPr marL="1423988" indent="-165100" algn="just" rtl="1" eaLnBrk="1" hangingPunct="1">
              <a:buFont typeface="Wingdings" pitchFamily="2" charset="2"/>
              <a:buChar char="ü"/>
              <a:defRPr/>
            </a:pPr>
            <a:r>
              <a:rPr lang="ar-EG" sz="1900" b="1" dirty="0" smtClean="0">
                <a:latin typeface="Times New Roman" pitchFamily="18" charset="0"/>
                <a:cs typeface="Times New Roman" pitchFamily="18" charset="0"/>
              </a:rPr>
              <a:t>تعتبر طريقة جيدة تحت ظروف عدم توفر الإمكانيات اللازمة لتقديم اللبن النظيف الدافئ.</a:t>
            </a:r>
          </a:p>
          <a:p>
            <a:pPr marL="1423988" indent="-165100" algn="just" rtl="1" eaLnBrk="1" hangingPunct="1">
              <a:buFont typeface="Wingdings" pitchFamily="2" charset="2"/>
              <a:buChar char="ü"/>
              <a:defRPr/>
            </a:pPr>
            <a:r>
              <a:rPr lang="ar-EG" sz="1900" b="1" dirty="0" smtClean="0">
                <a:latin typeface="Times New Roman" pitchFamily="18" charset="0"/>
                <a:cs typeface="Times New Roman" pitchFamily="18" charset="0"/>
              </a:rPr>
              <a:t>سهلة فى التطبيق.</a:t>
            </a:r>
          </a:p>
          <a:p>
            <a:pPr marL="1423988" indent="-165100" algn="just" rtl="1" eaLnBrk="1" hangingPunct="1">
              <a:buFont typeface="Wingdings" pitchFamily="2" charset="2"/>
              <a:buChar char="ü"/>
              <a:defRPr/>
            </a:pPr>
            <a:r>
              <a:rPr lang="ar-EG" sz="1900" b="1" dirty="0" smtClean="0">
                <a:latin typeface="Times New Roman" pitchFamily="18" charset="0"/>
                <a:cs typeface="Times New Roman" pitchFamily="18" charset="0"/>
              </a:rPr>
              <a:t>لا تحتاج لعمالة كبيرة.</a:t>
            </a:r>
          </a:p>
          <a:p>
            <a:pPr marL="344488" indent="0" algn="just" rtl="1" eaLnBrk="1" hangingPunct="1">
              <a:buFont typeface="Wingdings 2" pitchFamily="18" charset="2"/>
              <a:buNone/>
              <a:defRPr/>
            </a:pPr>
            <a:r>
              <a:rPr lang="ar-EG" sz="2300" b="1" dirty="0" smtClean="0">
                <a:latin typeface="Times New Roman" pitchFamily="18" charset="0"/>
                <a:cs typeface="Times New Roman" pitchFamily="18" charset="0"/>
              </a:rPr>
              <a:t>عيــوبها: </a:t>
            </a:r>
            <a:r>
              <a:rPr lang="ar-EG" sz="2000" b="1" dirty="0" smtClean="0">
                <a:latin typeface="Times New Roman" pitchFamily="18" charset="0"/>
                <a:cs typeface="Times New Roman" pitchFamily="18" charset="0"/>
              </a:rPr>
              <a:t>(أسباب تلاشى إتباع الرضاعة الطبيعية)</a:t>
            </a:r>
          </a:p>
          <a:p>
            <a:pPr marL="1423988" indent="-165100" algn="just" rtl="1" eaLnBrk="1" hangingPunct="1">
              <a:buFont typeface="Wingdings" pitchFamily="2" charset="2"/>
              <a:buChar char="ü"/>
              <a:defRPr/>
            </a:pPr>
            <a:r>
              <a:rPr lang="ar-EG" sz="1900" b="1" dirty="0" smtClean="0">
                <a:latin typeface="Times New Roman" pitchFamily="18" charset="0"/>
                <a:cs typeface="Times New Roman" pitchFamily="18" charset="0"/>
              </a:rPr>
              <a:t>عدم معرفة إنتاجية الأم من اللبن.</a:t>
            </a:r>
          </a:p>
          <a:p>
            <a:pPr marL="1423988" indent="-165100" algn="just" rtl="1" eaLnBrk="1" hangingPunct="1">
              <a:buFont typeface="Wingdings" pitchFamily="2" charset="2"/>
              <a:buChar char="ü"/>
              <a:defRPr/>
            </a:pPr>
            <a:r>
              <a:rPr lang="ar-EG" sz="1900" b="1" dirty="0" smtClean="0">
                <a:latin typeface="Times New Roman" pitchFamily="18" charset="0"/>
                <a:cs typeface="Times New Roman" pitchFamily="18" charset="0"/>
              </a:rPr>
              <a:t>عدم القدرة على تحديد ما يستهلكه المولود من اللبن.</a:t>
            </a:r>
          </a:p>
          <a:p>
            <a:pPr marL="1423988" indent="-165100" algn="just" rtl="1" eaLnBrk="1" hangingPunct="1">
              <a:buFont typeface="Wingdings" pitchFamily="2" charset="2"/>
              <a:buChar char="ü"/>
              <a:defRPr/>
            </a:pPr>
            <a:r>
              <a:rPr lang="ar-EG" sz="1900" b="1" dirty="0" smtClean="0">
                <a:latin typeface="Times New Roman" pitchFamily="18" charset="0"/>
                <a:cs typeface="Times New Roman" pitchFamily="18" charset="0"/>
              </a:rPr>
              <a:t>إمكانية إنتقال الأمراض بين الأم والمولود.</a:t>
            </a:r>
          </a:p>
          <a:p>
            <a:pPr marL="1423988" indent="-165100" algn="just" rtl="1" eaLnBrk="1" hangingPunct="1">
              <a:buFont typeface="Wingdings" pitchFamily="2" charset="2"/>
              <a:buChar char="ü"/>
              <a:defRPr/>
            </a:pPr>
            <a:r>
              <a:rPr lang="ar-EG" sz="1900" b="1" dirty="0" smtClean="0">
                <a:latin typeface="Times New Roman" pitchFamily="18" charset="0"/>
                <a:cs typeface="Times New Roman" pitchFamily="18" charset="0"/>
              </a:rPr>
              <a:t>قد تسبب الرضاعة الطبيعية تشوه للضرع.</a:t>
            </a:r>
          </a:p>
          <a:p>
            <a:pPr marL="1423988" indent="-165100" algn="just" rtl="1" eaLnBrk="1" hangingPunct="1">
              <a:buFont typeface="Wingdings" pitchFamily="2" charset="2"/>
              <a:buChar char="ü"/>
              <a:defRPr/>
            </a:pPr>
            <a:r>
              <a:rPr lang="ar-EG" sz="1900" b="1" dirty="0" smtClean="0">
                <a:latin typeface="Times New Roman" pitchFamily="18" charset="0"/>
                <a:cs typeface="Times New Roman" pitchFamily="18" charset="0"/>
              </a:rPr>
              <a:t>تثبيط نشاط غدة الضرع، لذلك يراعى إخراج ما تبقى من اللبن داخل الضرع بعد الرضاعة.</a:t>
            </a: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1066800" y="1600200"/>
            <a:ext cx="7162800" cy="3886200"/>
          </a:xfrm>
        </p:spPr>
        <p:txBody>
          <a:bodyPr/>
          <a:lstStyle/>
          <a:p>
            <a:pPr marL="165100" indent="0" algn="just" rtl="1" eaLnBrk="1" hangingPunct="1">
              <a:buFont typeface="Wingdings 2" pitchFamily="18" charset="2"/>
              <a:buNone/>
              <a:defRPr/>
            </a:pPr>
            <a:r>
              <a:rPr lang="ar-EG" sz="2600" b="1" dirty="0" smtClean="0">
                <a:latin typeface="Times New Roman" pitchFamily="18" charset="0"/>
                <a:cs typeface="Times New Roman" pitchFamily="18" charset="0"/>
              </a:rPr>
              <a:t>الحالات التى يمكن معها إتباع الرضاعة الطبيعية</a:t>
            </a:r>
            <a:endParaRPr lang="en-US" sz="2600" b="1" dirty="0" smtClean="0">
              <a:latin typeface="Times New Roman" pitchFamily="18" charset="0"/>
              <a:cs typeface="Times New Roman" pitchFamily="18" charset="0"/>
            </a:endParaRPr>
          </a:p>
          <a:p>
            <a:pPr marL="344488" indent="0" algn="just" rtl="1" eaLnBrk="1" hangingPunct="1">
              <a:buFont typeface="Wingdings 2" pitchFamily="18" charset="2"/>
              <a:buNone/>
              <a:defRPr/>
            </a:pPr>
            <a:endParaRPr lang="ar-EG" sz="2400" b="1" dirty="0" smtClean="0">
              <a:latin typeface="Times New Roman" pitchFamily="18" charset="0"/>
              <a:cs typeface="Times New Roman" pitchFamily="18" charset="0"/>
            </a:endParaRPr>
          </a:p>
          <a:p>
            <a:pPr marL="974725" indent="-165100" algn="just" rtl="1" eaLnBrk="1" hangingPunct="1">
              <a:lnSpc>
                <a:spcPct val="150000"/>
              </a:lnSpc>
              <a:buFont typeface="Wingdings" pitchFamily="2" charset="2"/>
              <a:buChar char="ü"/>
              <a:defRPr/>
            </a:pPr>
            <a:r>
              <a:rPr lang="ar-EG" sz="2000" b="1" dirty="0" smtClean="0">
                <a:latin typeface="Times New Roman" pitchFamily="18" charset="0"/>
                <a:cs typeface="Times New Roman" pitchFamily="18" charset="0"/>
              </a:rPr>
              <a:t>وجود فائض من اللبن عن حاجة السوق.</a:t>
            </a:r>
          </a:p>
          <a:p>
            <a:pPr marL="974725" indent="-165100" algn="just" rtl="1" eaLnBrk="1" hangingPunct="1">
              <a:lnSpc>
                <a:spcPct val="150000"/>
              </a:lnSpc>
              <a:buFont typeface="Wingdings" pitchFamily="2" charset="2"/>
              <a:buChar char="ü"/>
              <a:defRPr/>
            </a:pPr>
            <a:r>
              <a:rPr lang="ar-EG" sz="2000" b="1" dirty="0" smtClean="0">
                <a:latin typeface="Times New Roman" pitchFamily="18" charset="0"/>
                <a:cs typeface="Times New Roman" pitchFamily="18" charset="0"/>
              </a:rPr>
              <a:t>عدم قابلية الأمهات للتعود على روتين الحلب.</a:t>
            </a:r>
          </a:p>
          <a:p>
            <a:pPr marL="974725" indent="-165100" algn="just" rtl="1" eaLnBrk="1" hangingPunct="1">
              <a:lnSpc>
                <a:spcPct val="150000"/>
              </a:lnSpc>
              <a:buFont typeface="Wingdings" pitchFamily="2" charset="2"/>
              <a:buChar char="ü"/>
              <a:defRPr/>
            </a:pPr>
            <a:r>
              <a:rPr lang="ar-EG" sz="2000" b="1" dirty="0" smtClean="0">
                <a:latin typeface="Times New Roman" pitchFamily="18" charset="0"/>
                <a:cs typeface="Times New Roman" pitchFamily="18" charset="0"/>
              </a:rPr>
              <a:t>ضعف المستوى الإنتاجى لبعض الأمهات.</a:t>
            </a:r>
          </a:p>
          <a:p>
            <a:pPr marL="974725" indent="-165100" algn="just" rtl="1" eaLnBrk="1" hangingPunct="1">
              <a:lnSpc>
                <a:spcPct val="150000"/>
              </a:lnSpc>
              <a:buFont typeface="Wingdings" pitchFamily="2" charset="2"/>
              <a:buChar char="ü"/>
              <a:defRPr/>
            </a:pPr>
            <a:r>
              <a:rPr lang="ar-EG" sz="2000" b="1" dirty="0" smtClean="0">
                <a:latin typeface="Times New Roman" pitchFamily="18" charset="0"/>
                <a:cs typeface="Times New Roman" pitchFamily="18" charset="0"/>
              </a:rPr>
              <a:t>إصابة الأم بتلف جزء من الضرع أو الحلمات أو حدوث إلتهاب فى الضرع وفى هذه الحالة يراعى عدم السماح للعجول برضاعة أمهاتها.</a:t>
            </a:r>
          </a:p>
          <a:p>
            <a:pPr marL="1423988" indent="-165100" algn="just" rtl="1" eaLnBrk="1" hangingPunct="1">
              <a:buFont typeface="Wingdings" pitchFamily="2" charset="2"/>
              <a:buChar char="ü"/>
              <a:defRPr/>
            </a:pPr>
            <a:endParaRPr lang="ar-EG" sz="2000" b="1" dirty="0" smtClean="0">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1066800" y="1219200"/>
            <a:ext cx="7162800" cy="4114800"/>
          </a:xfrm>
        </p:spPr>
        <p:txBody>
          <a:bodyPr/>
          <a:lstStyle/>
          <a:p>
            <a:pPr marL="165100" indent="0" algn="just" rtl="1" eaLnBrk="1" hangingPunct="1">
              <a:buFont typeface="Wingdings 2" pitchFamily="18" charset="2"/>
              <a:buNone/>
              <a:defRPr/>
            </a:pPr>
            <a:r>
              <a:rPr lang="ar-EG" sz="2600" b="1" dirty="0" smtClean="0">
                <a:latin typeface="Times New Roman" pitchFamily="18" charset="0"/>
                <a:cs typeface="Times New Roman" pitchFamily="18" charset="0"/>
              </a:rPr>
              <a:t>نظم الرضاعة الطبيعية</a:t>
            </a:r>
          </a:p>
          <a:p>
            <a:pPr marL="404813" indent="0" algn="just" rtl="1" eaLnBrk="1" hangingPunct="1">
              <a:defRPr/>
            </a:pPr>
            <a:r>
              <a:rPr lang="ar-EG" sz="2600" b="1" dirty="0" smtClean="0">
                <a:latin typeface="Times New Roman" pitchFamily="18" charset="0"/>
                <a:cs typeface="Times New Roman" pitchFamily="18" charset="0"/>
              </a:rPr>
              <a:t> رضاعة العجول التى ستصبح ذكور محسنة تستخدم كطلائق</a:t>
            </a:r>
            <a:endParaRPr lang="en-US" sz="2600" b="1" dirty="0" smtClean="0">
              <a:latin typeface="Times New Roman" pitchFamily="18" charset="0"/>
              <a:cs typeface="Times New Roman" pitchFamily="18" charset="0"/>
            </a:endParaRPr>
          </a:p>
          <a:p>
            <a:pPr marL="344488" indent="0" algn="just" rtl="1" eaLnBrk="1" hangingPunct="1">
              <a:buFont typeface="Wingdings 2" pitchFamily="18" charset="2"/>
              <a:buNone/>
              <a:defRPr/>
            </a:pPr>
            <a:endParaRPr lang="ar-EG" sz="2400" b="1" dirty="0" smtClean="0">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990600" y="2209800"/>
          <a:ext cx="7086600" cy="3627437"/>
        </p:xfrm>
        <a:graphic>
          <a:graphicData uri="http://schemas.openxmlformats.org/drawingml/2006/table">
            <a:tbl>
              <a:tblPr firstRow="1" bandRow="1">
                <a:tableStyleId>{5C22544A-7EE6-4342-B048-85BDC9FD1C3A}</a:tableStyleId>
              </a:tblPr>
              <a:tblGrid>
                <a:gridCol w="1219200"/>
                <a:gridCol w="4911902"/>
                <a:gridCol w="955498"/>
              </a:tblGrid>
              <a:tr h="396275">
                <a:tc>
                  <a:txBody>
                    <a:bodyPr/>
                    <a:lstStyle/>
                    <a:p>
                      <a:pPr algn="ctr" rtl="1"/>
                      <a:r>
                        <a:rPr lang="ar-EG" sz="2000" dirty="0" smtClean="0">
                          <a:latin typeface="Times New Roman" pitchFamily="18" charset="0"/>
                          <a:cs typeface="Times New Roman" pitchFamily="18" charset="0"/>
                        </a:rPr>
                        <a:t>العليقة</a:t>
                      </a:r>
                      <a:endParaRPr lang="en-US" sz="2000" dirty="0">
                        <a:latin typeface="Times New Roman" pitchFamily="18" charset="0"/>
                        <a:cs typeface="Times New Roman" pitchFamily="18" charset="0"/>
                      </a:endParaRPr>
                    </a:p>
                  </a:txBody>
                  <a:tcPr marT="45724" marB="45724"/>
                </a:tc>
                <a:tc>
                  <a:txBody>
                    <a:bodyPr/>
                    <a:lstStyle/>
                    <a:p>
                      <a:pPr algn="ctr" rtl="1"/>
                      <a:r>
                        <a:rPr lang="ar-EG" sz="2000" dirty="0" smtClean="0">
                          <a:latin typeface="Times New Roman" pitchFamily="18" charset="0"/>
                          <a:cs typeface="Times New Roman" pitchFamily="18" charset="0"/>
                        </a:rPr>
                        <a:t>الرضاعة</a:t>
                      </a:r>
                      <a:endParaRPr lang="en-US" sz="2000" dirty="0">
                        <a:latin typeface="Times New Roman" pitchFamily="18" charset="0"/>
                        <a:cs typeface="Times New Roman" pitchFamily="18" charset="0"/>
                      </a:endParaRPr>
                    </a:p>
                  </a:txBody>
                  <a:tcPr marT="45724" marB="45724"/>
                </a:tc>
                <a:tc>
                  <a:txBody>
                    <a:bodyPr/>
                    <a:lstStyle/>
                    <a:p>
                      <a:pPr algn="ctr" rtl="1"/>
                      <a:r>
                        <a:rPr lang="ar-EG" sz="1800" dirty="0" smtClean="0">
                          <a:latin typeface="Times New Roman" pitchFamily="18" charset="0"/>
                          <a:cs typeface="Times New Roman" pitchFamily="18" charset="0"/>
                        </a:rPr>
                        <a:t>الأسبوع</a:t>
                      </a:r>
                      <a:endParaRPr lang="en-US" sz="1800" dirty="0">
                        <a:latin typeface="Times New Roman" pitchFamily="18" charset="0"/>
                        <a:cs typeface="Times New Roman" pitchFamily="18" charset="0"/>
                      </a:endParaRPr>
                    </a:p>
                  </a:txBody>
                  <a:tcPr marT="45724" marB="45724"/>
                </a:tc>
              </a:tr>
              <a:tr h="335309">
                <a:tc>
                  <a:txBody>
                    <a:bodyPr/>
                    <a:lstStyle/>
                    <a:p>
                      <a:pPr algn="ctr" rtl="1"/>
                      <a:r>
                        <a:rPr lang="ar-EG" sz="1600" b="1" dirty="0" smtClean="0">
                          <a:latin typeface="Times New Roman" pitchFamily="18" charset="0"/>
                          <a:cs typeface="Times New Roman" pitchFamily="18" charset="0"/>
                        </a:rPr>
                        <a:t>ـــــــــ</a:t>
                      </a:r>
                      <a:endParaRPr lang="en-US" sz="1600" b="1" dirty="0">
                        <a:latin typeface="Times New Roman" pitchFamily="18" charset="0"/>
                        <a:cs typeface="Times New Roman" pitchFamily="18" charset="0"/>
                      </a:endParaRPr>
                    </a:p>
                  </a:txBody>
                  <a:tcPr marT="45724" marB="45724"/>
                </a:tc>
                <a:tc>
                  <a:txBody>
                    <a:bodyPr/>
                    <a:lstStyle/>
                    <a:p>
                      <a:pPr algn="just" rtl="1"/>
                      <a:r>
                        <a:rPr lang="ar-EG" sz="1600" b="1" dirty="0" smtClean="0">
                          <a:latin typeface="Times New Roman" pitchFamily="18" charset="0"/>
                          <a:cs typeface="Times New Roman" pitchFamily="18" charset="0"/>
                        </a:rPr>
                        <a:t>يرضع</a:t>
                      </a:r>
                      <a:r>
                        <a:rPr lang="ar-EG" sz="1600" b="1" baseline="0" dirty="0" smtClean="0">
                          <a:latin typeface="Times New Roman" pitchFamily="18" charset="0"/>
                          <a:cs typeface="Times New Roman" pitchFamily="18" charset="0"/>
                        </a:rPr>
                        <a:t> العجل ما يكفيه من لبن الأم ويتم حلب اللبن المتبقى</a:t>
                      </a:r>
                      <a:endParaRPr lang="en-US" sz="1600" b="1" dirty="0">
                        <a:latin typeface="Times New Roman" pitchFamily="18" charset="0"/>
                        <a:cs typeface="Times New Roman" pitchFamily="18" charset="0"/>
                      </a:endParaRPr>
                    </a:p>
                  </a:txBody>
                  <a:tcPr marT="45724" marB="45724"/>
                </a:tc>
                <a:tc>
                  <a:txBody>
                    <a:bodyPr/>
                    <a:lstStyle/>
                    <a:p>
                      <a:pPr algn="ctr" rtl="1"/>
                      <a:r>
                        <a:rPr lang="ar-EG" sz="1500" b="1" dirty="0" smtClean="0"/>
                        <a:t>1-</a:t>
                      </a:r>
                      <a:r>
                        <a:rPr lang="ar-EG" sz="1500" b="1" baseline="0" dirty="0" smtClean="0"/>
                        <a:t> 4</a:t>
                      </a:r>
                      <a:endParaRPr lang="en-US" sz="1500" b="1" dirty="0"/>
                    </a:p>
                  </a:txBody>
                  <a:tcPr marT="45724" marB="45724"/>
                </a:tc>
              </a:tr>
              <a:tr h="82303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EG" sz="1600" b="1" dirty="0" smtClean="0">
                        <a:latin typeface="Times New Roman" pitchFamily="18" charset="0"/>
                        <a:cs typeface="Times New Roman" pitchFamily="18" charset="0"/>
                      </a:endParaRPr>
                    </a:p>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600" b="1" kern="1200" dirty="0" smtClean="0">
                          <a:solidFill>
                            <a:schemeClr val="dk1"/>
                          </a:solidFill>
                          <a:latin typeface="Times New Roman" pitchFamily="18" charset="0"/>
                          <a:ea typeface="+mn-ea"/>
                          <a:cs typeface="Times New Roman" pitchFamily="18" charset="0"/>
                        </a:rPr>
                        <a:t>ـــــــــ</a:t>
                      </a:r>
                      <a:endParaRPr kumimoji="0" lang="en-US" sz="1600" b="1" kern="1200" dirty="0" smtClean="0">
                        <a:solidFill>
                          <a:schemeClr val="dk1"/>
                        </a:solidFill>
                        <a:latin typeface="Times New Roman" pitchFamily="18" charset="0"/>
                        <a:ea typeface="+mn-ea"/>
                        <a:cs typeface="Times New Roman" pitchFamily="18" charset="0"/>
                      </a:endParaRPr>
                    </a:p>
                  </a:txBody>
                  <a:tcPr marT="45724" marB="45724"/>
                </a:tc>
                <a:tc>
                  <a:txBody>
                    <a:bodyPr/>
                    <a:lstStyle/>
                    <a:p>
                      <a:pPr marL="0" algn="just" rtl="1" eaLnBrk="1" latinLnBrk="0" hangingPunct="1"/>
                      <a:r>
                        <a:rPr kumimoji="0" lang="ar-EG" sz="1600" b="1" kern="1200" dirty="0" smtClean="0">
                          <a:solidFill>
                            <a:schemeClr val="dk1"/>
                          </a:solidFill>
                          <a:latin typeface="Times New Roman" pitchFamily="18" charset="0"/>
                          <a:ea typeface="+mn-ea"/>
                          <a:cs typeface="Times New Roman" pitchFamily="18" charset="0"/>
                        </a:rPr>
                        <a:t>يرضع العجل ثلاث أرباع فقط (يتم حلب ربع ويترك ثلاث أرباع لرضاعة العجل ثم يتم حلب ما تبقى من لبن بداخلها مع مراعاة التناوب والتبديل</a:t>
                      </a:r>
                      <a:r>
                        <a:rPr kumimoji="0" lang="ar-EG" sz="1600" b="1" kern="1200" baseline="0" dirty="0" smtClean="0">
                          <a:solidFill>
                            <a:schemeClr val="dk1"/>
                          </a:solidFill>
                          <a:latin typeface="Times New Roman" pitchFamily="18" charset="0"/>
                          <a:ea typeface="+mn-ea"/>
                          <a:cs typeface="Times New Roman" pitchFamily="18" charset="0"/>
                        </a:rPr>
                        <a:t> بين الأرباع</a:t>
                      </a:r>
                      <a:r>
                        <a:rPr kumimoji="0" lang="ar-EG" sz="1600" b="1" kern="1200" dirty="0" smtClean="0">
                          <a:solidFill>
                            <a:schemeClr val="dk1"/>
                          </a:solidFill>
                          <a:latin typeface="Times New Roman" pitchFamily="18" charset="0"/>
                          <a:ea typeface="+mn-ea"/>
                          <a:cs typeface="Times New Roman" pitchFamily="18" charset="0"/>
                        </a:rPr>
                        <a:t>)</a:t>
                      </a:r>
                      <a:endParaRPr kumimoji="0" lang="en-US" sz="1600" b="1" kern="1200" dirty="0" smtClean="0">
                        <a:solidFill>
                          <a:schemeClr val="dk1"/>
                        </a:solidFill>
                        <a:latin typeface="Times New Roman" pitchFamily="18" charset="0"/>
                        <a:ea typeface="+mn-ea"/>
                        <a:cs typeface="Times New Roman" pitchFamily="18" charset="0"/>
                      </a:endParaRPr>
                    </a:p>
                  </a:txBody>
                  <a:tcPr marT="45724" marB="45724"/>
                </a:tc>
                <a:tc>
                  <a:txBody>
                    <a:bodyPr/>
                    <a:lstStyle/>
                    <a:p>
                      <a:pPr algn="ctr" rtl="1"/>
                      <a:endParaRPr lang="ar-EG" sz="1600" b="1" dirty="0" smtClean="0"/>
                    </a:p>
                    <a:p>
                      <a:pPr algn="ctr" rtl="1"/>
                      <a:r>
                        <a:rPr lang="ar-EG" sz="1500" b="1" dirty="0" smtClean="0"/>
                        <a:t>5- 8</a:t>
                      </a:r>
                      <a:endParaRPr lang="en-US" sz="1500" b="1" dirty="0"/>
                    </a:p>
                  </a:txBody>
                  <a:tcPr marT="45724" marB="45724"/>
                </a:tc>
              </a:tr>
              <a:tr h="88399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300" b="1" kern="1200" dirty="0" smtClean="0">
                          <a:solidFill>
                            <a:schemeClr val="dk1"/>
                          </a:solidFill>
                          <a:latin typeface="Times New Roman" pitchFamily="18" charset="0"/>
                          <a:ea typeface="+mn-ea"/>
                          <a:cs typeface="Times New Roman" pitchFamily="18" charset="0"/>
                        </a:rPr>
                        <a:t>كيلو دريس</a:t>
                      </a:r>
                    </a:p>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300" b="1" kern="1200" dirty="0" smtClean="0">
                          <a:solidFill>
                            <a:schemeClr val="dk1"/>
                          </a:solidFill>
                          <a:latin typeface="Times New Roman" pitchFamily="18" charset="0"/>
                          <a:ea typeface="+mn-ea"/>
                          <a:cs typeface="Times New Roman" pitchFamily="18" charset="0"/>
                        </a:rPr>
                        <a:t> + </a:t>
                      </a:r>
                    </a:p>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300" b="1" kern="1200" dirty="0" smtClean="0">
                          <a:solidFill>
                            <a:schemeClr val="dk1"/>
                          </a:solidFill>
                          <a:latin typeface="Times New Roman" pitchFamily="18" charset="0"/>
                          <a:ea typeface="+mn-ea"/>
                          <a:cs typeface="Times New Roman" pitchFamily="18" charset="0"/>
                        </a:rPr>
                        <a:t>ربع كيلو</a:t>
                      </a:r>
                    </a:p>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300" b="1" kern="1200" dirty="0" smtClean="0">
                          <a:solidFill>
                            <a:schemeClr val="dk1"/>
                          </a:solidFill>
                          <a:latin typeface="Times New Roman" pitchFamily="18" charset="0"/>
                          <a:ea typeface="+mn-ea"/>
                          <a:cs typeface="Times New Roman" pitchFamily="18" charset="0"/>
                        </a:rPr>
                        <a:t>شعير مجروش</a:t>
                      </a:r>
                      <a:endParaRPr kumimoji="0" lang="en-US" sz="1300" b="1" kern="1200" dirty="0" smtClean="0">
                        <a:solidFill>
                          <a:schemeClr val="dk1"/>
                        </a:solidFill>
                        <a:latin typeface="Times New Roman" pitchFamily="18" charset="0"/>
                        <a:ea typeface="+mn-ea"/>
                        <a:cs typeface="Times New Roman" pitchFamily="18" charset="0"/>
                      </a:endParaRPr>
                    </a:p>
                  </a:txBody>
                  <a:tcPr marT="45724" marB="45724"/>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EG" sz="1600" b="1" kern="1200" dirty="0" smtClean="0">
                          <a:solidFill>
                            <a:schemeClr val="dk1"/>
                          </a:solidFill>
                          <a:latin typeface="Times New Roman" pitchFamily="18" charset="0"/>
                          <a:ea typeface="+mn-ea"/>
                          <a:cs typeface="Times New Roman" pitchFamily="18" charset="0"/>
                        </a:rPr>
                        <a:t>يرضع العجل نصف الضرع (يتم حلب نصف الضرع ويترك النصف الأخر لرضاعة العجل ثم يتم حلب ما تبقى من لبن بداخلها مع مراعاة التناوب والتبديل</a:t>
                      </a:r>
                      <a:r>
                        <a:rPr kumimoji="0" lang="ar-EG" sz="1600" b="1" kern="1200" baseline="0" dirty="0" smtClean="0">
                          <a:solidFill>
                            <a:schemeClr val="dk1"/>
                          </a:solidFill>
                          <a:latin typeface="Times New Roman" pitchFamily="18" charset="0"/>
                          <a:ea typeface="+mn-ea"/>
                          <a:cs typeface="Times New Roman" pitchFamily="18" charset="0"/>
                        </a:rPr>
                        <a:t> بين نصفى الضرع</a:t>
                      </a:r>
                      <a:r>
                        <a:rPr kumimoji="0" lang="ar-EG" sz="1600" b="1" kern="1200" dirty="0" smtClean="0">
                          <a:solidFill>
                            <a:schemeClr val="dk1"/>
                          </a:solidFill>
                          <a:latin typeface="Times New Roman" pitchFamily="18" charset="0"/>
                          <a:ea typeface="+mn-ea"/>
                          <a:cs typeface="Times New Roman" pitchFamily="18" charset="0"/>
                        </a:rPr>
                        <a:t>)</a:t>
                      </a:r>
                      <a:endParaRPr kumimoji="0" lang="en-US" sz="1600" b="1" kern="1200" dirty="0" smtClean="0">
                        <a:solidFill>
                          <a:schemeClr val="dk1"/>
                        </a:solidFill>
                        <a:latin typeface="Times New Roman" pitchFamily="18" charset="0"/>
                        <a:ea typeface="+mn-ea"/>
                        <a:cs typeface="Times New Roman" pitchFamily="18" charset="0"/>
                      </a:endParaRPr>
                    </a:p>
                  </a:txBody>
                  <a:tcPr marT="45724" marB="45724"/>
                </a:tc>
                <a:tc>
                  <a:txBody>
                    <a:bodyPr/>
                    <a:lstStyle/>
                    <a:p>
                      <a:pPr algn="ctr" rtl="1"/>
                      <a:endParaRPr lang="ar-EG" sz="2000" b="1" dirty="0" smtClean="0"/>
                    </a:p>
                    <a:p>
                      <a:pPr algn="ctr" rtl="1"/>
                      <a:r>
                        <a:rPr lang="ar-EG" sz="1500" b="1" dirty="0" smtClean="0"/>
                        <a:t>9- 12</a:t>
                      </a:r>
                      <a:endParaRPr lang="en-US" sz="1500" b="1" dirty="0"/>
                    </a:p>
                  </a:txBody>
                  <a:tcPr marT="45724" marB="45724"/>
                </a:tc>
              </a:tr>
              <a:tr h="88399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300" b="1" kern="1200" dirty="0" smtClean="0">
                          <a:solidFill>
                            <a:schemeClr val="dk1"/>
                          </a:solidFill>
                          <a:latin typeface="Times New Roman" pitchFamily="18" charset="0"/>
                          <a:ea typeface="+mn-ea"/>
                          <a:cs typeface="Times New Roman" pitchFamily="18" charset="0"/>
                        </a:rPr>
                        <a:t>كيلو دريس</a:t>
                      </a:r>
                    </a:p>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300" b="1" kern="1200" dirty="0" smtClean="0">
                          <a:solidFill>
                            <a:schemeClr val="dk1"/>
                          </a:solidFill>
                          <a:latin typeface="Times New Roman" pitchFamily="18" charset="0"/>
                          <a:ea typeface="+mn-ea"/>
                          <a:cs typeface="Times New Roman" pitchFamily="18" charset="0"/>
                        </a:rPr>
                        <a:t> + </a:t>
                      </a:r>
                    </a:p>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300" b="1" kern="1200" dirty="0" smtClean="0">
                          <a:solidFill>
                            <a:schemeClr val="dk1"/>
                          </a:solidFill>
                          <a:latin typeface="Times New Roman" pitchFamily="18" charset="0"/>
                          <a:ea typeface="+mn-ea"/>
                          <a:cs typeface="Times New Roman" pitchFamily="18" charset="0"/>
                        </a:rPr>
                        <a:t>نصف كيلو شعير مجروش</a:t>
                      </a:r>
                      <a:endParaRPr kumimoji="0" lang="en-US" sz="1300" b="1" kern="1200" dirty="0" smtClean="0">
                        <a:solidFill>
                          <a:schemeClr val="dk1"/>
                        </a:solidFill>
                        <a:latin typeface="Times New Roman" pitchFamily="18" charset="0"/>
                        <a:ea typeface="+mn-ea"/>
                        <a:cs typeface="Times New Roman" pitchFamily="18" charset="0"/>
                      </a:endParaRPr>
                    </a:p>
                  </a:txBody>
                  <a:tcPr marT="45724" marB="45724"/>
                </a:tc>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EG" sz="1600" b="1" kern="1200" dirty="0" smtClean="0">
                          <a:solidFill>
                            <a:schemeClr val="dk1"/>
                          </a:solidFill>
                          <a:latin typeface="Times New Roman" pitchFamily="18" charset="0"/>
                          <a:ea typeface="+mn-ea"/>
                          <a:cs typeface="Times New Roman" pitchFamily="18" charset="0"/>
                        </a:rPr>
                        <a:t>يرضع العجل ربع واحدة فقط (يتم حلب ثلاث أرباع ويترك ربع واحد فقط لرضاعة العجل ثم يتم حلب ما تبقى من لبن بداخله مع مراعاة التناوب والتبديل</a:t>
                      </a:r>
                      <a:r>
                        <a:rPr kumimoji="0" lang="ar-EG" sz="1600" b="1" kern="1200" baseline="0" dirty="0" smtClean="0">
                          <a:solidFill>
                            <a:schemeClr val="dk1"/>
                          </a:solidFill>
                          <a:latin typeface="Times New Roman" pitchFamily="18" charset="0"/>
                          <a:ea typeface="+mn-ea"/>
                          <a:cs typeface="Times New Roman" pitchFamily="18" charset="0"/>
                        </a:rPr>
                        <a:t> بين الأرباع</a:t>
                      </a:r>
                      <a:r>
                        <a:rPr kumimoji="0" lang="ar-EG" sz="1600" b="1" kern="1200" dirty="0" smtClean="0">
                          <a:solidFill>
                            <a:schemeClr val="dk1"/>
                          </a:solidFill>
                          <a:latin typeface="Times New Roman" pitchFamily="18" charset="0"/>
                          <a:ea typeface="+mn-ea"/>
                          <a:cs typeface="Times New Roman" pitchFamily="18" charset="0"/>
                        </a:rPr>
                        <a:t>)</a:t>
                      </a:r>
                      <a:endParaRPr kumimoji="0" lang="en-US" sz="1600" b="1" kern="1200" dirty="0" smtClean="0">
                        <a:solidFill>
                          <a:schemeClr val="dk1"/>
                        </a:solidFill>
                        <a:latin typeface="Times New Roman" pitchFamily="18" charset="0"/>
                        <a:ea typeface="+mn-ea"/>
                        <a:cs typeface="Times New Roman" pitchFamily="18" charset="0"/>
                      </a:endParaRPr>
                    </a:p>
                  </a:txBody>
                  <a:tcPr marT="45724" marB="45724"/>
                </a:tc>
                <a:tc>
                  <a:txBody>
                    <a:bodyPr/>
                    <a:lstStyle/>
                    <a:p>
                      <a:pPr algn="ctr" rtl="1"/>
                      <a:endParaRPr lang="ar-EG" sz="2000" b="1" dirty="0" smtClean="0"/>
                    </a:p>
                    <a:p>
                      <a:pPr algn="ctr" rtl="1"/>
                      <a:r>
                        <a:rPr lang="ar-EG" sz="1500" b="1" dirty="0" smtClean="0"/>
                        <a:t>13- 17</a:t>
                      </a:r>
                      <a:endParaRPr lang="en-US" sz="1500" b="1" dirty="0"/>
                    </a:p>
                  </a:txBody>
                  <a:tcPr marT="45724" marB="45724"/>
                </a:tc>
              </a:tr>
              <a:tr h="304827">
                <a:tc gridSpan="3">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400" b="1" kern="1200" dirty="0" smtClean="0">
                          <a:solidFill>
                            <a:schemeClr val="dk1"/>
                          </a:solidFill>
                          <a:latin typeface="+mn-lt"/>
                          <a:ea typeface="+mn-ea"/>
                          <a:cs typeface="+mn-cs"/>
                        </a:rPr>
                        <a:t>الفطـــــــــــــــــــــــــــــــام</a:t>
                      </a:r>
                      <a:endParaRPr kumimoji="0" lang="en-US" sz="1400" b="1" kern="1200" dirty="0" smtClean="0">
                        <a:solidFill>
                          <a:schemeClr val="dk1"/>
                        </a:solidFill>
                        <a:latin typeface="+mn-lt"/>
                        <a:ea typeface="+mn-ea"/>
                        <a:cs typeface="+mn-cs"/>
                      </a:endParaRPr>
                    </a:p>
                  </a:txBody>
                  <a:tcPr marT="45724" marB="45724"/>
                </a:tc>
                <a:tc hMerge="1">
                  <a:txBody>
                    <a:bodyPr/>
                    <a:lstStyle/>
                    <a:p>
                      <a:pPr marL="0" marR="0" indent="0" algn="just" defTabSz="914400" rtl="1" eaLnBrk="1" fontAlgn="auto" latinLnBrk="0" hangingPunct="1">
                        <a:lnSpc>
                          <a:spcPct val="100000"/>
                        </a:lnSpc>
                        <a:spcBef>
                          <a:spcPts val="0"/>
                        </a:spcBef>
                        <a:spcAft>
                          <a:spcPts val="0"/>
                        </a:spcAft>
                        <a:buClrTx/>
                        <a:buSzTx/>
                        <a:buFontTx/>
                        <a:buNone/>
                        <a:tabLst/>
                        <a:defRPr/>
                      </a:pPr>
                      <a:endParaRPr kumimoji="0" lang="en-US" sz="1600" b="1" kern="1200" dirty="0" smtClean="0">
                        <a:solidFill>
                          <a:schemeClr val="dk1"/>
                        </a:solidFill>
                        <a:latin typeface="Times New Roman" pitchFamily="18" charset="0"/>
                        <a:ea typeface="+mn-ea"/>
                        <a:cs typeface="Times New Roman" pitchFamily="18" charset="0"/>
                      </a:endParaRPr>
                    </a:p>
                  </a:txBody>
                  <a:tcPr/>
                </a:tc>
                <a:tc hMerge="1">
                  <a:txBody>
                    <a:bodyPr/>
                    <a:lstStyle/>
                    <a:p>
                      <a:pPr algn="ctr" rtl="1"/>
                      <a:endParaRPr lang="en-US" sz="1500" b="1" dirty="0"/>
                    </a:p>
                  </a:txBody>
                  <a:tcPr/>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85800" y="1219200"/>
            <a:ext cx="76962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838200" y="1143000"/>
            <a:ext cx="7543800" cy="4724400"/>
          </a:xfrm>
        </p:spPr>
        <p:txBody>
          <a:bodyPr>
            <a:noAutofit/>
          </a:bodyPr>
          <a:lstStyle/>
          <a:p>
            <a:pPr marL="1198563" indent="-1155700" algn="ctr" rtl="1" eaLnBrk="1" fontAlgn="auto" hangingPunct="1">
              <a:spcAft>
                <a:spcPts val="0"/>
              </a:spcAft>
              <a:buFont typeface="Wingdings 2"/>
              <a:buNone/>
              <a:defRPr/>
            </a:pPr>
            <a:r>
              <a:rPr lang="ar-EG" b="1" dirty="0" smtClean="0">
                <a:solidFill>
                  <a:schemeClr val="tx1">
                    <a:lumMod val="95000"/>
                    <a:lumOff val="5000"/>
                  </a:schemeClr>
                </a:solidFill>
                <a:latin typeface="Times New Roman" pitchFamily="18" charset="0"/>
                <a:cs typeface="Times New Roman" pitchFamily="18" charset="0"/>
              </a:rPr>
              <a:t>(تغذية </a:t>
            </a:r>
            <a:r>
              <a:rPr lang="ar-EG" b="1" dirty="0" smtClean="0">
                <a:solidFill>
                  <a:schemeClr val="tx1">
                    <a:lumMod val="95000"/>
                    <a:lumOff val="5000"/>
                  </a:schemeClr>
                </a:solidFill>
                <a:latin typeface="Times New Roman" pitchFamily="18" charset="0"/>
                <a:cs typeface="Times New Roman" pitchFamily="18" charset="0"/>
              </a:rPr>
              <a:t>العجول </a:t>
            </a:r>
            <a:r>
              <a:rPr lang="ar-EG" b="1" dirty="0" smtClean="0">
                <a:solidFill>
                  <a:schemeClr val="tx1">
                    <a:lumMod val="95000"/>
                    <a:lumOff val="5000"/>
                  </a:schemeClr>
                </a:solidFill>
                <a:latin typeface="Times New Roman" pitchFamily="18" charset="0"/>
                <a:cs typeface="Times New Roman" pitchFamily="18" charset="0"/>
              </a:rPr>
              <a:t>الرضيعة)</a:t>
            </a:r>
            <a:endParaRPr lang="ar-EG" b="1" dirty="0" smtClean="0">
              <a:solidFill>
                <a:schemeClr val="tx1">
                  <a:lumMod val="95000"/>
                  <a:lumOff val="5000"/>
                </a:schemeClr>
              </a:solidFill>
              <a:latin typeface="Times New Roman" pitchFamily="18" charset="0"/>
              <a:cs typeface="Times New Roman" pitchFamily="18" charset="0"/>
            </a:endParaRPr>
          </a:p>
          <a:p>
            <a:pPr marL="1423988" indent="-1155700" algn="just" rtl="1" eaLnBrk="1" fontAlgn="auto" hangingPunct="1">
              <a:lnSpc>
                <a:spcPct val="150000"/>
              </a:lnSpc>
              <a:spcAft>
                <a:spcPts val="0"/>
              </a:spcAft>
              <a:buFont typeface="Wingdings 2"/>
              <a:buNone/>
              <a:defRPr/>
            </a:pPr>
            <a:r>
              <a:rPr lang="ar-EG" sz="2400" b="1" dirty="0" smtClean="0">
                <a:solidFill>
                  <a:schemeClr val="tx1">
                    <a:lumMod val="95000"/>
                    <a:lumOff val="5000"/>
                  </a:schemeClr>
                </a:solidFill>
                <a:latin typeface="Times New Roman" pitchFamily="18" charset="0"/>
                <a:cs typeface="Times New Roman" pitchFamily="18" charset="0"/>
              </a:rPr>
              <a:t>العناية بالعجول حديثة الولادة حتى عمر 4 أيام (فترة السرسوب)</a:t>
            </a:r>
          </a:p>
          <a:p>
            <a:pPr marL="261938" indent="179388" algn="just" rtl="1" eaLnBrk="1" fontAlgn="auto" hangingPunct="1">
              <a:spcAft>
                <a:spcPts val="0"/>
              </a:spcAft>
              <a:buClrTx/>
              <a:buFont typeface="Wingdings" pitchFamily="2" charset="2"/>
              <a:buChar char="§"/>
              <a:defRPr/>
            </a:pPr>
            <a:r>
              <a:rPr lang="ar-SA" sz="1800" b="1" dirty="0" smtClean="0">
                <a:solidFill>
                  <a:srgbClr val="FF0000"/>
                </a:solidFill>
                <a:latin typeface="Times New Roman" pitchFamily="18" charset="0"/>
                <a:cs typeface="Times New Roman" pitchFamily="18" charset="0"/>
              </a:rPr>
              <a:t>ترك العجل لأمه لتقوم بتنظيفه مما علق بجسمه من سوائل وذلك بلعقه</a:t>
            </a:r>
            <a:r>
              <a:rPr lang="ar-EG" sz="1800" b="1" dirty="0" smtClean="0">
                <a:solidFill>
                  <a:srgbClr val="FF0000"/>
                </a:solidFill>
                <a:latin typeface="Times New Roman" pitchFamily="18" charset="0"/>
                <a:cs typeface="Times New Roman" pitchFamily="18" charset="0"/>
              </a:rPr>
              <a:t>:</a:t>
            </a:r>
          </a:p>
          <a:p>
            <a:pPr marL="538163" indent="0" algn="just" rtl="1" eaLnBrk="1" fontAlgn="auto" hangingPunct="1">
              <a:spcAft>
                <a:spcPts val="0"/>
              </a:spcAft>
              <a:buFont typeface="Wingdings 2"/>
              <a:buNone/>
              <a:defRPr/>
            </a:pPr>
            <a:r>
              <a:rPr lang="ar-SA" sz="1700" b="1" dirty="0" smtClean="0">
                <a:latin typeface="Times New Roman" pitchFamily="18" charset="0"/>
                <a:cs typeface="Times New Roman" pitchFamily="18" charset="0"/>
              </a:rPr>
              <a:t>وهذا الأجراء علاوة على أنه ينظف العجل فأنه يعمل بمثابة تدليك لجسم العجل مما يساعد على </a:t>
            </a:r>
            <a:r>
              <a:rPr lang="ar-EG" sz="1700" b="1" u="sng" dirty="0" smtClean="0">
                <a:latin typeface="Times New Roman" pitchFamily="18" charset="0"/>
                <a:cs typeface="Times New Roman" pitchFamily="18" charset="0"/>
              </a:rPr>
              <a:t>تنشيط </a:t>
            </a:r>
            <a:r>
              <a:rPr lang="ar-SA" sz="1700" b="1" u="sng" dirty="0" smtClean="0">
                <a:latin typeface="Times New Roman" pitchFamily="18" charset="0"/>
                <a:cs typeface="Times New Roman" pitchFamily="18" charset="0"/>
              </a:rPr>
              <a:t>الدورة الدموية</a:t>
            </a:r>
            <a:r>
              <a:rPr lang="ar-SA" sz="1700" b="1" dirty="0" smtClean="0">
                <a:latin typeface="Times New Roman" pitchFamily="18" charset="0"/>
                <a:cs typeface="Times New Roman" pitchFamily="18" charset="0"/>
              </a:rPr>
              <a:t> فى الجلد </a:t>
            </a:r>
            <a:r>
              <a:rPr lang="ar-SA" sz="1700" b="1" u="sng" dirty="0" smtClean="0">
                <a:latin typeface="Times New Roman" pitchFamily="18" charset="0"/>
                <a:cs typeface="Times New Roman" pitchFamily="18" charset="0"/>
              </a:rPr>
              <a:t>وتنشيط العجل </a:t>
            </a:r>
            <a:r>
              <a:rPr lang="ar-SA" sz="1700" b="1" dirty="0" smtClean="0">
                <a:latin typeface="Times New Roman" pitchFamily="18" charset="0"/>
                <a:cs typeface="Times New Roman" pitchFamily="18" charset="0"/>
              </a:rPr>
              <a:t>وإذا لم تقم الأم بهذه العملية فيمكن رش قليل من النخالة على العجل لتشجيع الأم على القيام بهذا العمل أما إذا تعذر ذلك فيجب على المربى أن يقوم بتجفيف العجل بقطعة من القماش أو الخيش أو بقش الأرز </a:t>
            </a:r>
            <a:endParaRPr lang="ar-EG" sz="1700" b="1" dirty="0" smtClean="0">
              <a:latin typeface="Times New Roman" pitchFamily="18" charset="0"/>
              <a:cs typeface="Times New Roman" pitchFamily="18" charset="0"/>
            </a:endParaRPr>
          </a:p>
          <a:p>
            <a:pPr marL="261938" indent="179388" algn="just" rtl="1" eaLnBrk="1" fontAlgn="auto" hangingPunct="1">
              <a:spcAft>
                <a:spcPts val="0"/>
              </a:spcAft>
              <a:buClrTx/>
              <a:buFont typeface="Wingdings" pitchFamily="2" charset="2"/>
              <a:buChar char="§"/>
              <a:defRPr/>
            </a:pPr>
            <a:r>
              <a:rPr lang="ar-SA" sz="1800" b="1" dirty="0" smtClean="0">
                <a:solidFill>
                  <a:srgbClr val="FF0000"/>
                </a:solidFill>
                <a:latin typeface="Times New Roman" pitchFamily="18" charset="0"/>
                <a:cs typeface="Times New Roman" pitchFamily="18" charset="0"/>
              </a:rPr>
              <a:t>قطع الحبل السرى</a:t>
            </a:r>
            <a:endParaRPr lang="ar-EG" sz="1800" b="1" dirty="0" smtClean="0">
              <a:solidFill>
                <a:srgbClr val="FF0000"/>
              </a:solidFill>
              <a:latin typeface="Times New Roman" pitchFamily="18" charset="0"/>
              <a:cs typeface="Times New Roman" pitchFamily="18" charset="0"/>
            </a:endParaRPr>
          </a:p>
          <a:p>
            <a:pPr marL="261938" indent="179388" algn="just" rtl="1" eaLnBrk="1" fontAlgn="auto" hangingPunct="1">
              <a:spcAft>
                <a:spcPts val="0"/>
              </a:spcAft>
              <a:buClrTx/>
              <a:buFont typeface="Wingdings" pitchFamily="2" charset="2"/>
              <a:buChar char="§"/>
              <a:defRPr/>
            </a:pPr>
            <a:r>
              <a:rPr lang="ar-SA" sz="1800" b="1" dirty="0" smtClean="0">
                <a:solidFill>
                  <a:srgbClr val="FF0000"/>
                </a:solidFill>
                <a:latin typeface="Times New Roman" pitchFamily="18" charset="0"/>
                <a:cs typeface="Times New Roman" pitchFamily="18" charset="0"/>
              </a:rPr>
              <a:t>رضاعة السرسوب</a:t>
            </a:r>
            <a:endParaRPr lang="ar-EG" sz="1800" b="1" dirty="0" smtClean="0">
              <a:solidFill>
                <a:srgbClr val="FF0000"/>
              </a:solidFill>
              <a:latin typeface="Times New Roman" pitchFamily="18" charset="0"/>
              <a:cs typeface="Times New Roman" pitchFamily="18" charset="0"/>
            </a:endParaRPr>
          </a:p>
          <a:p>
            <a:pPr marL="538163" indent="0" algn="just" rtl="1" eaLnBrk="1" fontAlgn="auto" hangingPunct="1">
              <a:spcAft>
                <a:spcPts val="0"/>
              </a:spcAft>
              <a:buFont typeface="Wingdings 2" pitchFamily="18" charset="2"/>
              <a:buNone/>
              <a:defRPr/>
            </a:pPr>
            <a:r>
              <a:rPr lang="ar-SA" sz="1700" b="1" dirty="0" smtClean="0">
                <a:latin typeface="Times New Roman" pitchFamily="18" charset="0"/>
                <a:cs typeface="Times New Roman" pitchFamily="18" charset="0"/>
              </a:rPr>
              <a:t>ويبدأ العجل فى رضاعة السرسوب فى </a:t>
            </a:r>
            <a:r>
              <a:rPr lang="ar-SA" sz="1700" b="1" u="sng" dirty="0" smtClean="0">
                <a:latin typeface="Times New Roman" pitchFamily="18" charset="0"/>
                <a:cs typeface="Times New Roman" pitchFamily="18" charset="0"/>
              </a:rPr>
              <a:t>خلال الثلاث ساعات الأولى من الولادة </a:t>
            </a:r>
            <a:r>
              <a:rPr lang="ar-SA" sz="1700" b="1" dirty="0" smtClean="0">
                <a:latin typeface="Times New Roman" pitchFamily="18" charset="0"/>
                <a:cs typeface="Times New Roman" pitchFamily="18" charset="0"/>
              </a:rPr>
              <a:t>وتتكرر الرضاعة نحو </a:t>
            </a:r>
            <a:r>
              <a:rPr lang="ar-SA" sz="1700" b="1" u="sng" dirty="0" smtClean="0">
                <a:latin typeface="Times New Roman" pitchFamily="18" charset="0"/>
                <a:cs typeface="Times New Roman" pitchFamily="18" charset="0"/>
              </a:rPr>
              <a:t>خمس مرات خلال الأربع وعشرين ساعة الأولى من حياة العجل </a:t>
            </a:r>
            <a:r>
              <a:rPr lang="ar-SA" sz="1700" b="1" dirty="0" smtClean="0">
                <a:latin typeface="Times New Roman" pitchFamily="18" charset="0"/>
                <a:cs typeface="Times New Roman" pitchFamily="18" charset="0"/>
              </a:rPr>
              <a:t>وتستغرق فترة الرضاعة نحو 5-25 دقيقة يستغل منها العجل فى الرضاعة الحقيقة نحو 1-10 دقائق</a:t>
            </a:r>
            <a:r>
              <a:rPr lang="ar-EG" sz="1700" b="1" dirty="0" smtClean="0">
                <a:latin typeface="Times New Roman" pitchFamily="18" charset="0"/>
                <a:cs typeface="Times New Roman" pitchFamily="18" charset="0"/>
              </a:rPr>
              <a:t>،</a:t>
            </a:r>
            <a:r>
              <a:rPr lang="ar-SA" sz="1700" b="1" dirty="0" smtClean="0">
                <a:latin typeface="Times New Roman" pitchFamily="18" charset="0"/>
                <a:cs typeface="Times New Roman" pitchFamily="18" charset="0"/>
              </a:rPr>
              <a:t> وإذا لم يتمكن العجل من رضاعة أمه فيجب إرشاده إلى الضرع والحلمات وإدخالها فى فمه ويمكن حلب قليل من اللبن فى الفم ومن المستحسن عدم ترك العجل مع أمه </a:t>
            </a:r>
            <a:r>
              <a:rPr lang="ar-EG" sz="1700" b="1" dirty="0" smtClean="0">
                <a:latin typeface="Times New Roman" pitchFamily="18" charset="0"/>
                <a:cs typeface="Times New Roman" pitchFamily="18" charset="0"/>
              </a:rPr>
              <a:t>بعد اليوم الرابع من الولادة.</a:t>
            </a:r>
          </a:p>
        </p:txBody>
      </p:sp>
      <p:sp>
        <p:nvSpPr>
          <p:cNvPr id="6149"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1066800" y="1219200"/>
            <a:ext cx="7162800" cy="4419600"/>
          </a:xfrm>
        </p:spPr>
        <p:txBody>
          <a:bodyPr/>
          <a:lstStyle/>
          <a:p>
            <a:pPr marL="569913" indent="0" algn="just" rtl="1" eaLnBrk="1" hangingPunct="1">
              <a:defRPr/>
            </a:pPr>
            <a:r>
              <a:rPr lang="ar-EG" sz="2600" b="1" dirty="0" smtClean="0">
                <a:latin typeface="Times New Roman" pitchFamily="18" charset="0"/>
                <a:cs typeface="Times New Roman" pitchFamily="18" charset="0"/>
              </a:rPr>
              <a:t> رضاعة العجول على الحليب الكامل</a:t>
            </a:r>
            <a:endParaRPr lang="en-US" sz="2600" b="1" dirty="0" smtClean="0">
              <a:latin typeface="Times New Roman" pitchFamily="18" charset="0"/>
              <a:cs typeface="Times New Roman" pitchFamily="18" charset="0"/>
            </a:endParaRPr>
          </a:p>
          <a:p>
            <a:pPr marL="974725" indent="0" algn="just" rtl="1" eaLnBrk="1" hangingPunct="1">
              <a:buFont typeface="Wingdings" pitchFamily="2" charset="2"/>
              <a:buChar char="§"/>
              <a:defRPr/>
            </a:pPr>
            <a:r>
              <a:rPr lang="ar-EG" sz="2400" b="1" dirty="0" smtClean="0">
                <a:latin typeface="Times New Roman" pitchFamily="18" charset="0"/>
                <a:cs typeface="Times New Roman" pitchFamily="18" charset="0"/>
              </a:rPr>
              <a:t> فى الريف المصرى</a:t>
            </a:r>
          </a:p>
        </p:txBody>
      </p:sp>
      <p:graphicFrame>
        <p:nvGraphicFramePr>
          <p:cNvPr id="6" name="Table 5"/>
          <p:cNvGraphicFramePr>
            <a:graphicFrameLocks noGrp="1"/>
          </p:cNvGraphicFramePr>
          <p:nvPr/>
        </p:nvGraphicFramePr>
        <p:xfrm>
          <a:off x="990600" y="2205038"/>
          <a:ext cx="6934200" cy="3540401"/>
        </p:xfrm>
        <a:graphic>
          <a:graphicData uri="http://schemas.openxmlformats.org/drawingml/2006/table">
            <a:tbl>
              <a:tblPr firstRow="1" bandRow="1">
                <a:tableStyleId>{5C22544A-7EE6-4342-B048-85BDC9FD1C3A}</a:tableStyleId>
              </a:tblPr>
              <a:tblGrid>
                <a:gridCol w="5804975"/>
                <a:gridCol w="1129225"/>
              </a:tblGrid>
              <a:tr h="448384">
                <a:tc>
                  <a:txBody>
                    <a:bodyPr/>
                    <a:lstStyle/>
                    <a:p>
                      <a:pPr algn="ctr" rtl="1"/>
                      <a:r>
                        <a:rPr lang="ar-EG" sz="2000" dirty="0" smtClean="0">
                          <a:latin typeface="Times New Roman" pitchFamily="18" charset="0"/>
                          <a:cs typeface="Times New Roman" pitchFamily="18" charset="0"/>
                        </a:rPr>
                        <a:t>الرضاعة</a:t>
                      </a:r>
                      <a:endParaRPr lang="en-US" sz="2000" dirty="0">
                        <a:latin typeface="Times New Roman" pitchFamily="18" charset="0"/>
                        <a:cs typeface="Times New Roman" pitchFamily="18" charset="0"/>
                      </a:endParaRPr>
                    </a:p>
                  </a:txBody>
                  <a:tcPr marT="45707" marB="45707"/>
                </a:tc>
                <a:tc>
                  <a:txBody>
                    <a:bodyPr/>
                    <a:lstStyle/>
                    <a:p>
                      <a:pPr algn="ctr" rtl="1"/>
                      <a:endParaRPr lang="en-US" sz="1800" dirty="0">
                        <a:latin typeface="Times New Roman" pitchFamily="18" charset="0"/>
                        <a:cs typeface="Times New Roman" pitchFamily="18" charset="0"/>
                      </a:endParaRPr>
                    </a:p>
                  </a:txBody>
                  <a:tcPr marT="45707" marB="45707"/>
                </a:tc>
              </a:tr>
              <a:tr h="379401">
                <a:tc>
                  <a:txBody>
                    <a:bodyPr/>
                    <a:lstStyle/>
                    <a:p>
                      <a:pPr algn="just" rtl="1"/>
                      <a:r>
                        <a:rPr lang="ar-EG" sz="1800" b="1" dirty="0" smtClean="0">
                          <a:latin typeface="Times New Roman" pitchFamily="18" charset="0"/>
                          <a:cs typeface="Times New Roman" pitchFamily="18" charset="0"/>
                        </a:rPr>
                        <a:t>رضاعة السرسوب</a:t>
                      </a:r>
                      <a:endParaRPr lang="en-US" sz="1800" b="1" dirty="0">
                        <a:latin typeface="Times New Roman" pitchFamily="18" charset="0"/>
                        <a:cs typeface="Times New Roman" pitchFamily="18" charset="0"/>
                      </a:endParaRPr>
                    </a:p>
                  </a:txBody>
                  <a:tcPr marT="45707" marB="45707"/>
                </a:tc>
                <a:tc>
                  <a:txBody>
                    <a:bodyPr/>
                    <a:lstStyle/>
                    <a:p>
                      <a:pPr algn="ctr" rtl="1"/>
                      <a:r>
                        <a:rPr lang="ar-EG" sz="1500" b="1" dirty="0" smtClean="0"/>
                        <a:t>4 أيام</a:t>
                      </a:r>
                      <a:endParaRPr lang="en-US" sz="1500" b="1" dirty="0"/>
                    </a:p>
                  </a:txBody>
                  <a:tcPr marT="45707" marB="45707"/>
                </a:tc>
              </a:tr>
              <a:tr h="548560">
                <a:tc>
                  <a:txBody>
                    <a:bodyPr/>
                    <a:lstStyle/>
                    <a:p>
                      <a:pPr marL="0" algn="just" rtl="1" eaLnBrk="1" latinLnBrk="0" hangingPunct="1"/>
                      <a:r>
                        <a:rPr kumimoji="0" lang="ar-EG" sz="1800" b="1" kern="1200" dirty="0" smtClean="0">
                          <a:solidFill>
                            <a:schemeClr val="dk1"/>
                          </a:solidFill>
                          <a:latin typeface="Times New Roman" pitchFamily="18" charset="0"/>
                          <a:ea typeface="+mn-ea"/>
                          <a:cs typeface="Times New Roman" pitchFamily="18" charset="0"/>
                        </a:rPr>
                        <a:t>رضاعة الأم حتى الشبع ثم حلب اللبن المتبقى فى الضرع</a:t>
                      </a:r>
                      <a:endParaRPr kumimoji="0" lang="en-US" sz="1800" b="1" kern="1200" dirty="0" smtClean="0">
                        <a:solidFill>
                          <a:schemeClr val="dk1"/>
                        </a:solidFill>
                        <a:latin typeface="Times New Roman" pitchFamily="18" charset="0"/>
                        <a:ea typeface="+mn-ea"/>
                        <a:cs typeface="Times New Roman" pitchFamily="18" charset="0"/>
                      </a:endParaRPr>
                    </a:p>
                  </a:txBody>
                  <a:tcPr marT="45707" marB="45707"/>
                </a:tc>
                <a:tc>
                  <a:txBody>
                    <a:bodyPr/>
                    <a:lstStyle/>
                    <a:p>
                      <a:pPr algn="ctr" rtl="1"/>
                      <a:r>
                        <a:rPr lang="ar-EG" sz="1500" b="1" dirty="0" smtClean="0"/>
                        <a:t>الشهر الأول</a:t>
                      </a:r>
                      <a:endParaRPr lang="en-US" sz="1500" b="1" dirty="0"/>
                    </a:p>
                  </a:txBody>
                  <a:tcPr marT="45707" marB="45707"/>
                </a:tc>
              </a:tr>
              <a:tr h="914278">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EG" sz="1800" b="1" kern="1200" dirty="0" smtClean="0">
                          <a:solidFill>
                            <a:schemeClr val="dk1"/>
                          </a:solidFill>
                          <a:latin typeface="Times New Roman" pitchFamily="18" charset="0"/>
                          <a:ea typeface="+mn-ea"/>
                          <a:cs typeface="Times New Roman" pitchFamily="18" charset="0"/>
                        </a:rPr>
                        <a:t>يرضع العجل نصف الضرع (يتم حلب نصف الضرع ويترك النصف الأخر لرضاعة العجل ثم يتم حلب ما تبقى من لبن بداخلها مع مراعاة التناوب والتبديل</a:t>
                      </a:r>
                      <a:r>
                        <a:rPr kumimoji="0" lang="ar-EG" sz="1800" b="1" kern="1200" baseline="0" dirty="0" smtClean="0">
                          <a:solidFill>
                            <a:schemeClr val="dk1"/>
                          </a:solidFill>
                          <a:latin typeface="Times New Roman" pitchFamily="18" charset="0"/>
                          <a:ea typeface="+mn-ea"/>
                          <a:cs typeface="Times New Roman" pitchFamily="18" charset="0"/>
                        </a:rPr>
                        <a:t> بين نصفى الضرع</a:t>
                      </a:r>
                      <a:r>
                        <a:rPr kumimoji="0" lang="ar-EG" sz="1800" b="1" kern="1200" dirty="0" smtClean="0">
                          <a:solidFill>
                            <a:schemeClr val="dk1"/>
                          </a:solidFill>
                          <a:latin typeface="Times New Roman" pitchFamily="18" charset="0"/>
                          <a:ea typeface="+mn-ea"/>
                          <a:cs typeface="Times New Roman" pitchFamily="18" charset="0"/>
                        </a:rPr>
                        <a:t>)</a:t>
                      </a:r>
                      <a:endParaRPr kumimoji="0" lang="en-US" sz="1800" b="1" kern="1200" dirty="0" smtClean="0">
                        <a:solidFill>
                          <a:schemeClr val="dk1"/>
                        </a:solidFill>
                        <a:latin typeface="Times New Roman" pitchFamily="18" charset="0"/>
                        <a:ea typeface="+mn-ea"/>
                        <a:cs typeface="Times New Roman" pitchFamily="18" charset="0"/>
                      </a:endParaRPr>
                    </a:p>
                  </a:txBody>
                  <a:tcPr marT="45707" marB="45707"/>
                </a:tc>
                <a:tc>
                  <a:txBody>
                    <a:bodyPr/>
                    <a:lstStyle/>
                    <a:p>
                      <a:pPr algn="ctr" rtl="1"/>
                      <a:r>
                        <a:rPr lang="ar-EG" sz="1500" b="1" dirty="0" smtClean="0"/>
                        <a:t>الشهر الثانى</a:t>
                      </a:r>
                      <a:endParaRPr lang="en-US" sz="1500" b="1" dirty="0"/>
                    </a:p>
                  </a:txBody>
                  <a:tcPr marT="45707" marB="45707"/>
                </a:tc>
              </a:tr>
              <a:tr h="914278">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EG" sz="1800" b="1" kern="1200" dirty="0" smtClean="0">
                          <a:solidFill>
                            <a:schemeClr val="dk1"/>
                          </a:solidFill>
                          <a:latin typeface="Times New Roman" pitchFamily="18" charset="0"/>
                          <a:ea typeface="+mn-ea"/>
                          <a:cs typeface="Times New Roman" pitchFamily="18" charset="0"/>
                        </a:rPr>
                        <a:t>يرضع العجل ربع واحدة فقط (يتم حلب ثلاث أرباع ويترك ربع واحد فقط لرضاعة العجل ثم يتم حلب ما تبقى من لبن بداخله مع مراعاة التناوب والتبديل</a:t>
                      </a:r>
                      <a:r>
                        <a:rPr kumimoji="0" lang="ar-EG" sz="1800" b="1" kern="1200" baseline="0" dirty="0" smtClean="0">
                          <a:solidFill>
                            <a:schemeClr val="dk1"/>
                          </a:solidFill>
                          <a:latin typeface="Times New Roman" pitchFamily="18" charset="0"/>
                          <a:ea typeface="+mn-ea"/>
                          <a:cs typeface="Times New Roman" pitchFamily="18" charset="0"/>
                        </a:rPr>
                        <a:t> بين الأرباع</a:t>
                      </a:r>
                      <a:r>
                        <a:rPr kumimoji="0" lang="ar-EG" sz="1800" b="1" kern="1200" dirty="0" smtClean="0">
                          <a:solidFill>
                            <a:schemeClr val="dk1"/>
                          </a:solidFill>
                          <a:latin typeface="Times New Roman" pitchFamily="18" charset="0"/>
                          <a:ea typeface="+mn-ea"/>
                          <a:cs typeface="Times New Roman" pitchFamily="18" charset="0"/>
                        </a:rPr>
                        <a:t>)</a:t>
                      </a:r>
                      <a:endParaRPr kumimoji="0" lang="en-US" sz="1800" b="1" kern="1200" dirty="0" smtClean="0">
                        <a:solidFill>
                          <a:schemeClr val="dk1"/>
                        </a:solidFill>
                        <a:latin typeface="Times New Roman" pitchFamily="18" charset="0"/>
                        <a:ea typeface="+mn-ea"/>
                        <a:cs typeface="Times New Roman" pitchFamily="18" charset="0"/>
                      </a:endParaRPr>
                    </a:p>
                  </a:txBody>
                  <a:tcPr marT="45707" marB="45707"/>
                </a:tc>
                <a:tc>
                  <a:txBody>
                    <a:bodyPr/>
                    <a:lstStyle/>
                    <a:p>
                      <a:pPr marL="0" algn="ctr" rtl="1" eaLnBrk="1" latinLnBrk="0" hangingPunct="1"/>
                      <a:r>
                        <a:rPr kumimoji="0" lang="ar-EG" sz="1500" b="1" kern="1200" dirty="0" smtClean="0">
                          <a:solidFill>
                            <a:schemeClr val="dk1"/>
                          </a:solidFill>
                          <a:latin typeface="+mn-lt"/>
                          <a:ea typeface="+mn-ea"/>
                          <a:cs typeface="+mn-cs"/>
                        </a:rPr>
                        <a:t>الشهر الثالث</a:t>
                      </a:r>
                    </a:p>
                  </a:txBody>
                  <a:tcPr marT="45707" marB="45707"/>
                </a:tc>
              </a:tr>
              <a:tr h="335225">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600" b="1" kern="1200" dirty="0" smtClean="0">
                          <a:solidFill>
                            <a:schemeClr val="dk1"/>
                          </a:solidFill>
                          <a:latin typeface="+mn-lt"/>
                          <a:ea typeface="+mn-ea"/>
                          <a:cs typeface="+mn-cs"/>
                        </a:rPr>
                        <a:t>الفطـــــــــــــــــــــــــــــــام</a:t>
                      </a:r>
                      <a:endParaRPr kumimoji="0" lang="en-US" sz="1600" b="1" kern="1200" dirty="0" smtClean="0">
                        <a:solidFill>
                          <a:schemeClr val="dk1"/>
                        </a:solidFill>
                        <a:latin typeface="+mn-lt"/>
                        <a:ea typeface="+mn-ea"/>
                        <a:cs typeface="+mn-cs"/>
                      </a:endParaRPr>
                    </a:p>
                  </a:txBody>
                  <a:tcPr marT="45707" marB="45707"/>
                </a:tc>
                <a:tc hMerge="1">
                  <a:txBody>
                    <a:bodyPr/>
                    <a:lstStyle/>
                    <a:p>
                      <a:pPr marL="0" algn="ctr" rtl="1" eaLnBrk="1" latinLnBrk="0" hangingPunct="1"/>
                      <a:endParaRPr kumimoji="0" lang="ar-EG" sz="1500" b="1" kern="1200" dirty="0" smtClean="0">
                        <a:solidFill>
                          <a:schemeClr val="dk1"/>
                        </a:solidFill>
                        <a:latin typeface="+mn-lt"/>
                        <a:ea typeface="+mn-ea"/>
                        <a:cs typeface="+mn-cs"/>
                      </a:endParaRPr>
                    </a:p>
                  </a:txBody>
                  <a:tcPr/>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1066800" y="1219200"/>
            <a:ext cx="7162800" cy="4419600"/>
          </a:xfrm>
        </p:spPr>
        <p:txBody>
          <a:bodyPr/>
          <a:lstStyle/>
          <a:p>
            <a:pPr marL="569913" indent="0" algn="just" rtl="1" eaLnBrk="1" hangingPunct="1">
              <a:defRPr/>
            </a:pPr>
            <a:r>
              <a:rPr lang="ar-EG" sz="2600" b="1" dirty="0" smtClean="0">
                <a:latin typeface="Times New Roman" pitchFamily="18" charset="0"/>
                <a:cs typeface="Times New Roman" pitchFamily="18" charset="0"/>
              </a:rPr>
              <a:t> رضاعة العجول على الحليب الكامل</a:t>
            </a:r>
            <a:endParaRPr lang="en-US" sz="2600" b="1" dirty="0" smtClean="0">
              <a:latin typeface="Times New Roman" pitchFamily="18" charset="0"/>
              <a:cs typeface="Times New Roman" pitchFamily="18" charset="0"/>
            </a:endParaRPr>
          </a:p>
          <a:p>
            <a:pPr marL="974725" indent="0" algn="just" rtl="1" eaLnBrk="1" hangingPunct="1">
              <a:buFont typeface="Wingdings" pitchFamily="2" charset="2"/>
              <a:buChar char="§"/>
              <a:defRPr/>
            </a:pPr>
            <a:r>
              <a:rPr lang="ar-EG" sz="2400" b="1" dirty="0" smtClean="0">
                <a:latin typeface="Times New Roman" pitchFamily="18" charset="0"/>
                <a:cs typeface="Times New Roman" pitchFamily="18" charset="0"/>
              </a:rPr>
              <a:t> فى الريف المصرى</a:t>
            </a:r>
          </a:p>
        </p:txBody>
      </p:sp>
      <p:graphicFrame>
        <p:nvGraphicFramePr>
          <p:cNvPr id="6" name="Table 5"/>
          <p:cNvGraphicFramePr>
            <a:graphicFrameLocks noGrp="1"/>
          </p:cNvGraphicFramePr>
          <p:nvPr/>
        </p:nvGraphicFramePr>
        <p:xfrm>
          <a:off x="990600" y="2205038"/>
          <a:ext cx="6934200" cy="3525838"/>
        </p:xfrm>
        <a:graphic>
          <a:graphicData uri="http://schemas.openxmlformats.org/drawingml/2006/table">
            <a:tbl>
              <a:tblPr firstRow="1" bandRow="1">
                <a:tableStyleId>{5C22544A-7EE6-4342-B048-85BDC9FD1C3A}</a:tableStyleId>
              </a:tblPr>
              <a:tblGrid>
                <a:gridCol w="5804975"/>
                <a:gridCol w="1129225"/>
              </a:tblGrid>
              <a:tr h="448587">
                <a:tc>
                  <a:txBody>
                    <a:bodyPr/>
                    <a:lstStyle/>
                    <a:p>
                      <a:pPr algn="ctr" rtl="1"/>
                      <a:r>
                        <a:rPr lang="ar-EG" sz="2000" dirty="0" smtClean="0">
                          <a:latin typeface="Times New Roman" pitchFamily="18" charset="0"/>
                          <a:cs typeface="Times New Roman" pitchFamily="18" charset="0"/>
                        </a:rPr>
                        <a:t>الرضاعة</a:t>
                      </a:r>
                      <a:endParaRPr lang="en-US" sz="2000" dirty="0">
                        <a:latin typeface="Times New Roman" pitchFamily="18" charset="0"/>
                        <a:cs typeface="Times New Roman" pitchFamily="18" charset="0"/>
                      </a:endParaRPr>
                    </a:p>
                  </a:txBody>
                  <a:tcPr marT="45727" marB="45727"/>
                </a:tc>
                <a:tc>
                  <a:txBody>
                    <a:bodyPr/>
                    <a:lstStyle/>
                    <a:p>
                      <a:pPr algn="ctr" rtl="1"/>
                      <a:endParaRPr lang="en-US" sz="1800" dirty="0">
                        <a:latin typeface="Times New Roman" pitchFamily="18" charset="0"/>
                        <a:cs typeface="Times New Roman" pitchFamily="18" charset="0"/>
                      </a:endParaRPr>
                    </a:p>
                  </a:txBody>
                  <a:tcPr marT="45727" marB="45727"/>
                </a:tc>
              </a:tr>
              <a:tr h="379573">
                <a:tc>
                  <a:txBody>
                    <a:bodyPr/>
                    <a:lstStyle/>
                    <a:p>
                      <a:pPr algn="just" rtl="1"/>
                      <a:r>
                        <a:rPr lang="ar-EG" sz="1800" b="1" dirty="0" smtClean="0">
                          <a:latin typeface="Times New Roman" pitchFamily="18" charset="0"/>
                          <a:cs typeface="Times New Roman" pitchFamily="18" charset="0"/>
                        </a:rPr>
                        <a:t>رضاعة السرسوب</a:t>
                      </a:r>
                      <a:endParaRPr lang="en-US" sz="1800" b="1" dirty="0">
                        <a:latin typeface="Times New Roman" pitchFamily="18" charset="0"/>
                        <a:cs typeface="Times New Roman" pitchFamily="18" charset="0"/>
                      </a:endParaRPr>
                    </a:p>
                  </a:txBody>
                  <a:tcPr marT="45727" marB="45727"/>
                </a:tc>
                <a:tc>
                  <a:txBody>
                    <a:bodyPr/>
                    <a:lstStyle/>
                    <a:p>
                      <a:pPr algn="ctr" rtl="1"/>
                      <a:r>
                        <a:rPr lang="ar-EG" sz="1500" b="1" dirty="0" smtClean="0"/>
                        <a:t>4 أيام</a:t>
                      </a:r>
                      <a:endParaRPr lang="en-US" sz="1500" b="1" dirty="0"/>
                    </a:p>
                  </a:txBody>
                  <a:tcPr marT="45727" marB="45727"/>
                </a:tc>
              </a:tr>
              <a:tr h="533253">
                <a:tc>
                  <a:txBody>
                    <a:bodyPr/>
                    <a:lstStyle/>
                    <a:p>
                      <a:pPr marL="0" algn="just" rtl="1" eaLnBrk="1" latinLnBrk="0" hangingPunct="1"/>
                      <a:r>
                        <a:rPr kumimoji="0" lang="ar-EG" sz="1800" b="1" kern="1200" dirty="0" smtClean="0">
                          <a:solidFill>
                            <a:schemeClr val="dk1"/>
                          </a:solidFill>
                          <a:latin typeface="Times New Roman" pitchFamily="18" charset="0"/>
                          <a:ea typeface="+mn-ea"/>
                          <a:cs typeface="Times New Roman" pitchFamily="18" charset="0"/>
                        </a:rPr>
                        <a:t>رضاعة الأم حتى الشبع ثم حلب اللبن المتبقى فى الضرع</a:t>
                      </a:r>
                      <a:endParaRPr kumimoji="0" lang="en-US" sz="1800" b="1" kern="1200" dirty="0" smtClean="0">
                        <a:solidFill>
                          <a:schemeClr val="dk1"/>
                        </a:solidFill>
                        <a:latin typeface="Times New Roman" pitchFamily="18" charset="0"/>
                        <a:ea typeface="+mn-ea"/>
                        <a:cs typeface="Times New Roman" pitchFamily="18" charset="0"/>
                      </a:endParaRPr>
                    </a:p>
                  </a:txBody>
                  <a:tcPr marT="45727" marB="45727"/>
                </a:tc>
                <a:tc>
                  <a:txBody>
                    <a:bodyPr/>
                    <a:lstStyle/>
                    <a:p>
                      <a:pPr algn="ctr" rtl="1"/>
                      <a:r>
                        <a:rPr lang="ar-EG" sz="1500" b="1" dirty="0" smtClean="0"/>
                        <a:t>15 يوم</a:t>
                      </a:r>
                      <a:endParaRPr lang="en-US" sz="1500" b="1" dirty="0"/>
                    </a:p>
                  </a:txBody>
                  <a:tcPr marT="45727" marB="45727"/>
                </a:tc>
              </a:tr>
              <a:tr h="914546">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EG" sz="1800" b="1" kern="1200" dirty="0" smtClean="0">
                          <a:solidFill>
                            <a:schemeClr val="dk1"/>
                          </a:solidFill>
                          <a:latin typeface="Times New Roman" pitchFamily="18" charset="0"/>
                          <a:ea typeface="+mn-ea"/>
                          <a:cs typeface="Times New Roman" pitchFamily="18" charset="0"/>
                        </a:rPr>
                        <a:t>يرضع العجل نصف الضرع (يتم حلب نصف الضرع ويترك النصف الأخر لرضاعة العجل ثم يتم حلب ما تبقى من لبن بداخلها مع مراعاة التناوب والتبديل</a:t>
                      </a:r>
                      <a:r>
                        <a:rPr kumimoji="0" lang="ar-EG" sz="1800" b="1" kern="1200" baseline="0" dirty="0" smtClean="0">
                          <a:solidFill>
                            <a:schemeClr val="dk1"/>
                          </a:solidFill>
                          <a:latin typeface="Times New Roman" pitchFamily="18" charset="0"/>
                          <a:ea typeface="+mn-ea"/>
                          <a:cs typeface="Times New Roman" pitchFamily="18" charset="0"/>
                        </a:rPr>
                        <a:t> بين نصفى الضرع</a:t>
                      </a:r>
                      <a:r>
                        <a:rPr kumimoji="0" lang="ar-EG" sz="1800" b="1" kern="1200" dirty="0" smtClean="0">
                          <a:solidFill>
                            <a:schemeClr val="dk1"/>
                          </a:solidFill>
                          <a:latin typeface="Times New Roman" pitchFamily="18" charset="0"/>
                          <a:ea typeface="+mn-ea"/>
                          <a:cs typeface="Times New Roman" pitchFamily="18" charset="0"/>
                        </a:rPr>
                        <a:t>)</a:t>
                      </a:r>
                      <a:endParaRPr kumimoji="0" lang="en-US" sz="1800" b="1" kern="1200" dirty="0" smtClean="0">
                        <a:solidFill>
                          <a:schemeClr val="dk1"/>
                        </a:solidFill>
                        <a:latin typeface="Times New Roman" pitchFamily="18" charset="0"/>
                        <a:ea typeface="+mn-ea"/>
                        <a:cs typeface="Times New Roman" pitchFamily="18" charset="0"/>
                      </a:endParaRPr>
                    </a:p>
                  </a:txBody>
                  <a:tcPr marT="45727" marB="45727"/>
                </a:tc>
                <a:tc>
                  <a:txBody>
                    <a:bodyPr/>
                    <a:lstStyle/>
                    <a:p>
                      <a:pPr algn="ctr" rtl="1"/>
                      <a:r>
                        <a:rPr lang="ar-EG" sz="1500" b="1" dirty="0" smtClean="0"/>
                        <a:t>45</a:t>
                      </a:r>
                      <a:r>
                        <a:rPr lang="ar-EG" sz="1500" b="1" baseline="0" dirty="0" smtClean="0"/>
                        <a:t> يوم</a:t>
                      </a:r>
                      <a:endParaRPr lang="en-US" sz="1500" b="1" dirty="0"/>
                    </a:p>
                  </a:txBody>
                  <a:tcPr marT="45727" marB="45727"/>
                </a:tc>
              </a:tr>
              <a:tr h="914546">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kumimoji="0" lang="ar-EG" sz="1800" b="1" kern="1200" dirty="0" smtClean="0">
                          <a:solidFill>
                            <a:schemeClr val="dk1"/>
                          </a:solidFill>
                          <a:latin typeface="Times New Roman" pitchFamily="18" charset="0"/>
                          <a:ea typeface="+mn-ea"/>
                          <a:cs typeface="Times New Roman" pitchFamily="18" charset="0"/>
                        </a:rPr>
                        <a:t>يرضع العجل ربع واحدة فقط (يتم حلب ثلاث أرباع ويترك ربع واحد فقط لرضاعة العجل ثم يتم حلب ما تبقى من لبن بداخله مع مراعاة التناوب والتبديل</a:t>
                      </a:r>
                      <a:r>
                        <a:rPr kumimoji="0" lang="ar-EG" sz="1800" b="1" kern="1200" baseline="0" dirty="0" smtClean="0">
                          <a:solidFill>
                            <a:schemeClr val="dk1"/>
                          </a:solidFill>
                          <a:latin typeface="Times New Roman" pitchFamily="18" charset="0"/>
                          <a:ea typeface="+mn-ea"/>
                          <a:cs typeface="Times New Roman" pitchFamily="18" charset="0"/>
                        </a:rPr>
                        <a:t> بين الأرباع</a:t>
                      </a:r>
                      <a:r>
                        <a:rPr kumimoji="0" lang="ar-EG" sz="1800" b="1" kern="1200" dirty="0" smtClean="0">
                          <a:solidFill>
                            <a:schemeClr val="dk1"/>
                          </a:solidFill>
                          <a:latin typeface="Times New Roman" pitchFamily="18" charset="0"/>
                          <a:ea typeface="+mn-ea"/>
                          <a:cs typeface="Times New Roman" pitchFamily="18" charset="0"/>
                        </a:rPr>
                        <a:t>)</a:t>
                      </a:r>
                      <a:endParaRPr kumimoji="0" lang="en-US" sz="1800" b="1" kern="1200" dirty="0" smtClean="0">
                        <a:solidFill>
                          <a:schemeClr val="dk1"/>
                        </a:solidFill>
                        <a:latin typeface="Times New Roman" pitchFamily="18" charset="0"/>
                        <a:ea typeface="+mn-ea"/>
                        <a:cs typeface="Times New Roman" pitchFamily="18" charset="0"/>
                      </a:endParaRPr>
                    </a:p>
                  </a:txBody>
                  <a:tcPr marT="45727" marB="45727"/>
                </a:tc>
                <a:tc>
                  <a:txBody>
                    <a:bodyPr/>
                    <a:lstStyle/>
                    <a:p>
                      <a:pPr marL="0" algn="ctr" rtl="1" eaLnBrk="1" latinLnBrk="0" hangingPunct="1"/>
                      <a:r>
                        <a:rPr kumimoji="0" lang="ar-EG" sz="1500" b="1" kern="1200" dirty="0" smtClean="0">
                          <a:solidFill>
                            <a:schemeClr val="dk1"/>
                          </a:solidFill>
                          <a:latin typeface="+mn-lt"/>
                          <a:ea typeface="+mn-ea"/>
                          <a:cs typeface="+mn-cs"/>
                        </a:rPr>
                        <a:t>45 يوم</a:t>
                      </a:r>
                    </a:p>
                  </a:txBody>
                  <a:tcPr marT="45727" marB="45727"/>
                </a:tc>
              </a:tr>
              <a:tr h="335333">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600" b="1" kern="1200" dirty="0" smtClean="0">
                          <a:solidFill>
                            <a:schemeClr val="dk1"/>
                          </a:solidFill>
                          <a:latin typeface="+mn-lt"/>
                          <a:ea typeface="+mn-ea"/>
                          <a:cs typeface="+mn-cs"/>
                        </a:rPr>
                        <a:t>الفطـــــــــــــــــــــــــــــــام</a:t>
                      </a:r>
                      <a:endParaRPr kumimoji="0" lang="en-US" sz="1600" b="1" kern="1200" dirty="0" smtClean="0">
                        <a:solidFill>
                          <a:schemeClr val="dk1"/>
                        </a:solidFill>
                        <a:latin typeface="+mn-lt"/>
                        <a:ea typeface="+mn-ea"/>
                        <a:cs typeface="+mn-cs"/>
                      </a:endParaRPr>
                    </a:p>
                  </a:txBody>
                  <a:tcPr marT="45727" marB="45727"/>
                </a:tc>
                <a:tc hMerge="1">
                  <a:txBody>
                    <a:bodyPr/>
                    <a:lstStyle/>
                    <a:p>
                      <a:pPr marL="0" algn="ctr" rtl="1" eaLnBrk="1" latinLnBrk="0" hangingPunct="1"/>
                      <a:endParaRPr kumimoji="0" lang="ar-EG" sz="1500" b="1" kern="1200" dirty="0" smtClean="0">
                        <a:solidFill>
                          <a:schemeClr val="dk1"/>
                        </a:solidFill>
                        <a:latin typeface="+mn-lt"/>
                        <a:ea typeface="+mn-ea"/>
                        <a:cs typeface="+mn-cs"/>
                      </a:endParaRPr>
                    </a:p>
                  </a:txBody>
                  <a:tcPr/>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219200"/>
            <a:ext cx="7467600" cy="1600200"/>
          </a:xfrm>
        </p:spPr>
        <p:txBody>
          <a:bodyPr/>
          <a:lstStyle/>
          <a:p>
            <a:pPr marL="569913" indent="0" algn="just" rtl="1" eaLnBrk="1" hangingPunct="1">
              <a:defRPr/>
            </a:pPr>
            <a:r>
              <a:rPr lang="ar-EG" sz="2600" b="1" dirty="0" smtClean="0">
                <a:latin typeface="Times New Roman" pitchFamily="18" charset="0"/>
                <a:cs typeface="Times New Roman" pitchFamily="18" charset="0"/>
              </a:rPr>
              <a:t> رضاعة العجول على الحليب الكامل</a:t>
            </a:r>
            <a:endParaRPr lang="en-US" sz="2600" b="1" dirty="0" smtClean="0">
              <a:latin typeface="Times New Roman" pitchFamily="18" charset="0"/>
              <a:cs typeface="Times New Roman" pitchFamily="18" charset="0"/>
            </a:endParaRPr>
          </a:p>
          <a:p>
            <a:pPr marL="974725" indent="0" algn="just" rtl="1" eaLnBrk="1" hangingPunct="1">
              <a:buFont typeface="Wingdings" pitchFamily="2" charset="2"/>
              <a:buChar char="§"/>
              <a:defRPr/>
            </a:pPr>
            <a:r>
              <a:rPr lang="ar-EG" sz="2400" b="1" dirty="0" smtClean="0">
                <a:latin typeface="Times New Roman" pitchFamily="18" charset="0"/>
                <a:cs typeface="Times New Roman" pitchFamily="18" charset="0"/>
              </a:rPr>
              <a:t> فى الريف المصرى</a:t>
            </a:r>
          </a:p>
          <a:p>
            <a:pPr marL="179388" indent="261938" algn="just" rtl="1">
              <a:buFont typeface="Wingdings 2" pitchFamily="18" charset="2"/>
              <a:buNone/>
              <a:defRPr/>
            </a:pPr>
            <a:r>
              <a:rPr lang="ar-SA" sz="1800" b="1" dirty="0" smtClean="0">
                <a:latin typeface="Times New Roman" pitchFamily="18" charset="0"/>
                <a:cs typeface="Times New Roman" pitchFamily="18" charset="0"/>
              </a:rPr>
              <a:t>اقترح رجب وعسكر </a:t>
            </a:r>
            <a:r>
              <a:rPr lang="en-US" sz="1800" b="1" dirty="0" smtClean="0">
                <a:latin typeface="Times New Roman" pitchFamily="18" charset="0"/>
                <a:cs typeface="Times New Roman" pitchFamily="18" charset="0"/>
              </a:rPr>
              <a:t>(1961)</a:t>
            </a:r>
            <a:r>
              <a:rPr lang="ar-SA" sz="1800" b="1" dirty="0" smtClean="0">
                <a:latin typeface="Times New Roman" pitchFamily="18" charset="0"/>
                <a:cs typeface="Times New Roman" pitchFamily="18" charset="0"/>
              </a:rPr>
              <a:t> نظاما لرضاعة عجول الجاموس على الحليب الكامل يمكن تعميمه بالريف المصرى حيث يستهلك العجل الواحد </a:t>
            </a:r>
            <a:r>
              <a:rPr lang="en-US" sz="1800" b="1" dirty="0" smtClean="0">
                <a:latin typeface="Times New Roman" pitchFamily="18" charset="0"/>
                <a:cs typeface="Times New Roman" pitchFamily="18" charset="0"/>
              </a:rPr>
              <a:t>368</a:t>
            </a:r>
            <a:r>
              <a:rPr lang="ar-SA" sz="1800" b="1" dirty="0" smtClean="0">
                <a:latin typeface="Times New Roman" pitchFamily="18" charset="0"/>
                <a:cs typeface="Times New Roman" pitchFamily="18" charset="0"/>
              </a:rPr>
              <a:t> كيلوجرام حليب كامل فى مدة </a:t>
            </a:r>
            <a:r>
              <a:rPr lang="en-US" sz="1800" b="1" dirty="0" smtClean="0">
                <a:latin typeface="Times New Roman" pitchFamily="18" charset="0"/>
                <a:cs typeface="Times New Roman" pitchFamily="18" charset="0"/>
              </a:rPr>
              <a:t>105</a:t>
            </a:r>
            <a:r>
              <a:rPr lang="ar-SA" sz="1800" b="1" dirty="0" smtClean="0">
                <a:latin typeface="Times New Roman" pitchFamily="18" charset="0"/>
                <a:cs typeface="Times New Roman" pitchFamily="18" charset="0"/>
              </a:rPr>
              <a:t> يوم.</a:t>
            </a:r>
            <a:endParaRPr lang="en-GB" sz="1800" b="1" dirty="0" smtClean="0">
              <a:latin typeface="Times New Roman" pitchFamily="18" charset="0"/>
              <a:cs typeface="Times New Roman" pitchFamily="18" charset="0"/>
            </a:endParaRPr>
          </a:p>
        </p:txBody>
      </p:sp>
      <p:sp>
        <p:nvSpPr>
          <p:cNvPr id="26629" name="Subtitle 2"/>
          <p:cNvSpPr txBox="1">
            <a:spLocks/>
          </p:cNvSpPr>
          <p:nvPr/>
        </p:nvSpPr>
        <p:spPr bwMode="auto">
          <a:xfrm>
            <a:off x="5715000" y="3429000"/>
            <a:ext cx="2819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rtl="1" eaLnBrk="1" hangingPunct="1"/>
            <a:r>
              <a:rPr lang="ar-SA" b="1">
                <a:latin typeface="Times New Roman" pitchFamily="18" charset="0"/>
                <a:cs typeface="Times New Roman" pitchFamily="18" charset="0"/>
              </a:rPr>
              <a:t>جدول (</a:t>
            </a:r>
            <a:r>
              <a:rPr lang="en-US" b="1">
                <a:latin typeface="Times New Roman" pitchFamily="18" charset="0"/>
                <a:cs typeface="Times New Roman" pitchFamily="18" charset="0"/>
              </a:rPr>
              <a:t>4</a:t>
            </a:r>
            <a:r>
              <a:rPr lang="ar-SA" b="1">
                <a:latin typeface="Times New Roman" pitchFamily="18" charset="0"/>
                <a:cs typeface="Times New Roman" pitchFamily="18" charset="0"/>
              </a:rPr>
              <a:t>)</a:t>
            </a:r>
            <a:endParaRPr lang="ar-EG" b="1">
              <a:latin typeface="Times New Roman" pitchFamily="18" charset="0"/>
              <a:cs typeface="Times New Roman" pitchFamily="18" charset="0"/>
            </a:endParaRPr>
          </a:p>
          <a:p>
            <a:pPr algn="ctr" rtl="1" eaLnBrk="1" hangingPunct="1"/>
            <a:endParaRPr lang="ar-EG" b="1">
              <a:latin typeface="Times New Roman" pitchFamily="18" charset="0"/>
              <a:cs typeface="Times New Roman" pitchFamily="18" charset="0"/>
            </a:endParaRPr>
          </a:p>
          <a:p>
            <a:pPr algn="ctr" rtl="1" eaLnBrk="1" hangingPunct="1"/>
            <a:r>
              <a:rPr lang="ar-SA" b="1">
                <a:latin typeface="Times New Roman" pitchFamily="18" charset="0"/>
                <a:cs typeface="Times New Roman" pitchFamily="18" charset="0"/>
              </a:rPr>
              <a:t>الرضاعة الطبيعية لعجول الجاموس على الحليب الكامل</a:t>
            </a:r>
            <a:r>
              <a:rPr lang="ar-EG" b="1">
                <a:latin typeface="Times New Roman" pitchFamily="18" charset="0"/>
                <a:cs typeface="Times New Roman" pitchFamily="18" charset="0"/>
              </a:rPr>
              <a:t> </a:t>
            </a:r>
          </a:p>
          <a:p>
            <a:pPr algn="ctr" rtl="1" eaLnBrk="1" hangingPunct="1"/>
            <a:r>
              <a:rPr lang="ar-SA" b="1">
                <a:latin typeface="Times New Roman" pitchFamily="18" charset="0"/>
                <a:cs typeface="Times New Roman" pitchFamily="18" charset="0"/>
              </a:rPr>
              <a:t>( كيلوجرام / رأس / يوم )</a:t>
            </a:r>
            <a:endParaRPr lang="en-GB" b="1">
              <a:latin typeface="Times New Roman" pitchFamily="18" charset="0"/>
              <a:cs typeface="Times New Roman" pitchFamily="18" charset="0"/>
            </a:endParaRPr>
          </a:p>
        </p:txBody>
      </p:sp>
      <p:pic>
        <p:nvPicPr>
          <p:cNvPr id="23553" name="Picture 1"/>
          <p:cNvPicPr>
            <a:picLocks noChangeAspect="1" noChangeArrowheads="1"/>
          </p:cNvPicPr>
          <p:nvPr/>
        </p:nvPicPr>
        <p:blipFill>
          <a:blip r:embed="rId2"/>
          <a:srcRect/>
          <a:stretch>
            <a:fillRect/>
          </a:stretch>
        </p:blipFill>
        <p:spPr bwMode="auto">
          <a:xfrm>
            <a:off x="762000" y="2895600"/>
            <a:ext cx="4876800" cy="2819400"/>
          </a:xfrm>
          <a:prstGeom prst="rect">
            <a:avLst/>
          </a:prstGeom>
          <a:ln>
            <a:noFill/>
          </a:ln>
          <a:effectLst>
            <a:softEdge rad="112500"/>
          </a:effectLst>
        </p:spPr>
      </p:pic>
      <p:sp>
        <p:nvSpPr>
          <p:cNvPr id="9"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652" name="Content Placeholder 2"/>
          <p:cNvSpPr>
            <a:spLocks noGrp="1"/>
          </p:cNvSpPr>
          <p:nvPr>
            <p:ph idx="1"/>
          </p:nvPr>
        </p:nvSpPr>
        <p:spPr>
          <a:xfrm>
            <a:off x="1066800" y="1524000"/>
            <a:ext cx="7162800" cy="685800"/>
          </a:xfrm>
        </p:spPr>
        <p:txBody>
          <a:bodyPr/>
          <a:lstStyle/>
          <a:p>
            <a:pPr marL="569913" indent="0" algn="just" rtl="1" eaLnBrk="1" hangingPunct="1"/>
            <a:r>
              <a:rPr lang="ar-EG" sz="2600" b="1" smtClean="0">
                <a:latin typeface="Times New Roman" pitchFamily="18" charset="0"/>
                <a:cs typeface="Times New Roman" pitchFamily="18" charset="0"/>
              </a:rPr>
              <a:t> رضاعة العجول بنظام الأبقار المرضعة</a:t>
            </a:r>
            <a:endParaRPr lang="en-US" sz="2600" b="1" smtClean="0">
              <a:latin typeface="Times New Roman" pitchFamily="18" charset="0"/>
              <a:cs typeface="Times New Roman" pitchFamily="18" charset="0"/>
            </a:endParaRPr>
          </a:p>
        </p:txBody>
      </p:sp>
      <p:sp>
        <p:nvSpPr>
          <p:cNvPr id="7" name="Content Placeholder 2"/>
          <p:cNvSpPr txBox="1">
            <a:spLocks/>
          </p:cNvSpPr>
          <p:nvPr/>
        </p:nvSpPr>
        <p:spPr bwMode="auto">
          <a:xfrm>
            <a:off x="1066800" y="2286000"/>
            <a:ext cx="6705600" cy="3352800"/>
          </a:xfrm>
          <a:prstGeom prst="rect">
            <a:avLst/>
          </a:prstGeom>
          <a:noFill/>
          <a:ln w="9525">
            <a:noFill/>
            <a:miter lim="800000"/>
            <a:headEnd/>
            <a:tailEnd/>
          </a:ln>
        </p:spPr>
        <p:txBody>
          <a:bodyPr lIns="182880" tIns="91440"/>
          <a:lstStyle/>
          <a:p>
            <a:pPr indent="225425" algn="just" rtl="1">
              <a:lnSpc>
                <a:spcPct val="150000"/>
              </a:lnSpc>
              <a:spcBef>
                <a:spcPts val="250"/>
              </a:spcBef>
              <a:buClr>
                <a:schemeClr val="accent1"/>
              </a:buClr>
              <a:buSzPct val="80000"/>
              <a:defRPr/>
            </a:pPr>
            <a:r>
              <a:rPr lang="ar-EG" b="1" dirty="0">
                <a:latin typeface="Times New Roman" pitchFamily="18" charset="0"/>
                <a:cs typeface="Times New Roman" pitchFamily="18" charset="0"/>
              </a:rPr>
              <a:t>وتتبع هذا النظام فى المزارع الكبيرة وفيها يتم تخصيص بقرة واحدة لإرضاع من 2- 3 عجل حسب كمية اللبن التى تدرها هذه البقرة وعلى حسب إحتياجات العجل وتستمر العجول فى الرضاعة بهذه الطريقة لمدة 9- 10 أسبوع.</a:t>
            </a:r>
          </a:p>
          <a:p>
            <a:pPr marL="225425" indent="225425" algn="just" rtl="1">
              <a:lnSpc>
                <a:spcPct val="150000"/>
              </a:lnSpc>
              <a:spcBef>
                <a:spcPts val="250"/>
              </a:spcBef>
              <a:buClr>
                <a:schemeClr val="accent1"/>
              </a:buClr>
              <a:buSzPct val="80000"/>
              <a:buFont typeface="Wingdings" pitchFamily="2" charset="2"/>
              <a:buChar char="ü"/>
              <a:defRPr/>
            </a:pPr>
            <a:r>
              <a:rPr lang="ar-EG" b="1" dirty="0">
                <a:latin typeface="Times New Roman" pitchFamily="18" charset="0"/>
                <a:cs typeface="Times New Roman" pitchFamily="18" charset="0"/>
              </a:rPr>
              <a:t>يجب ملاحظة قبول البقرة للعجول التى ترضعها.</a:t>
            </a:r>
          </a:p>
          <a:p>
            <a:pPr marL="225425" indent="225425" algn="just" rtl="1">
              <a:lnSpc>
                <a:spcPct val="150000"/>
              </a:lnSpc>
              <a:spcBef>
                <a:spcPts val="250"/>
              </a:spcBef>
              <a:buClr>
                <a:schemeClr val="accent1"/>
              </a:buClr>
              <a:buSzPct val="80000"/>
              <a:buFont typeface="Wingdings" pitchFamily="2" charset="2"/>
              <a:buChar char="ü"/>
              <a:defRPr/>
            </a:pPr>
            <a:r>
              <a:rPr lang="ar-EG" b="1" dirty="0">
                <a:latin typeface="Times New Roman" pitchFamily="18" charset="0"/>
                <a:cs typeface="Times New Roman" pitchFamily="18" charset="0"/>
              </a:rPr>
              <a:t>ملاحظة العجل للتأكد من حصوله على إحتياجاته من اللبن.</a:t>
            </a:r>
          </a:p>
          <a:p>
            <a:pPr marL="225425" indent="225425" algn="just" rtl="1">
              <a:lnSpc>
                <a:spcPct val="150000"/>
              </a:lnSpc>
              <a:spcBef>
                <a:spcPts val="250"/>
              </a:spcBef>
              <a:buClr>
                <a:schemeClr val="accent1"/>
              </a:buClr>
              <a:buSzPct val="80000"/>
              <a:buFont typeface="Wingdings" pitchFamily="2" charset="2"/>
              <a:buChar char="ü"/>
              <a:defRPr/>
            </a:pPr>
            <a:r>
              <a:rPr lang="ar-EG" b="1" dirty="0">
                <a:latin typeface="Times New Roman" pitchFamily="18" charset="0"/>
                <a:cs typeface="Times New Roman" pitchFamily="18" charset="0"/>
              </a:rPr>
              <a:t>حلب الأم مرة أسبوعياً للتأكد من مقدار إدرارها من اللبن.</a:t>
            </a:r>
          </a:p>
          <a:p>
            <a:pPr marL="225425" indent="225425" algn="just" rtl="1">
              <a:lnSpc>
                <a:spcPct val="150000"/>
              </a:lnSpc>
              <a:spcBef>
                <a:spcPts val="250"/>
              </a:spcBef>
              <a:buClr>
                <a:schemeClr val="accent1"/>
              </a:buClr>
              <a:buSzPct val="80000"/>
              <a:buFont typeface="Wingdings" pitchFamily="2" charset="2"/>
              <a:buChar char="ü"/>
              <a:defRPr/>
            </a:pPr>
            <a:r>
              <a:rPr lang="ar-EG" b="1" dirty="0">
                <a:latin typeface="Times New Roman" pitchFamily="18" charset="0"/>
                <a:cs typeface="Times New Roman" pitchFamily="18" charset="0"/>
              </a:rPr>
              <a:t>مراقبة العجول أثناء الرضاعة حتى لا تعتاد حلمات من الضرع دون الأخرى.</a:t>
            </a:r>
          </a:p>
        </p:txBody>
      </p:sp>
      <p:sp>
        <p:nvSpPr>
          <p:cNvPr id="9"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219200"/>
            <a:ext cx="7391400" cy="4572000"/>
          </a:xfrm>
        </p:spPr>
        <p:txBody>
          <a:bodyPr/>
          <a:lstStyle/>
          <a:p>
            <a:pPr marL="165100" indent="0" algn="just" rtl="1" eaLnBrk="1" hangingPunct="1">
              <a:buFont typeface="Wingdings 2" pitchFamily="18" charset="2"/>
              <a:buNone/>
              <a:defRPr/>
            </a:pPr>
            <a:r>
              <a:rPr lang="ar-EG" sz="3200" b="1" dirty="0" smtClean="0">
                <a:latin typeface="Times New Roman" pitchFamily="18" charset="0"/>
                <a:cs typeface="Times New Roman" pitchFamily="18" charset="0"/>
              </a:rPr>
              <a:t>الرضاعة الصناعية</a:t>
            </a:r>
            <a:endParaRPr lang="en-US" sz="3200" b="1" dirty="0" smtClean="0">
              <a:latin typeface="Times New Roman" pitchFamily="18" charset="0"/>
              <a:cs typeface="Times New Roman" pitchFamily="18" charset="0"/>
            </a:endParaRPr>
          </a:p>
          <a:p>
            <a:pPr marL="344488" indent="0" algn="just" rtl="1" eaLnBrk="1" hangingPunct="1">
              <a:buFont typeface="Wingdings 2" pitchFamily="18" charset="2"/>
              <a:buNone/>
              <a:defRPr/>
            </a:pPr>
            <a:r>
              <a:rPr lang="ar-EG" sz="2300" b="1" dirty="0" smtClean="0">
                <a:latin typeface="Times New Roman" pitchFamily="18" charset="0"/>
                <a:cs typeface="Times New Roman" pitchFamily="18" charset="0"/>
              </a:rPr>
              <a:t>مميزاتها:</a:t>
            </a:r>
          </a:p>
          <a:p>
            <a:pPr marL="1379538" indent="-165100" algn="just" rtl="1" eaLnBrk="1" hangingPunct="1">
              <a:lnSpc>
                <a:spcPct val="120000"/>
              </a:lnSpc>
              <a:buFont typeface="Wingdings" pitchFamily="2" charset="2"/>
              <a:buChar char="ü"/>
              <a:defRPr/>
            </a:pPr>
            <a:r>
              <a:rPr lang="ar-EG" sz="1900" b="1" dirty="0" smtClean="0">
                <a:latin typeface="Times New Roman" pitchFamily="18" charset="0"/>
                <a:cs typeface="Times New Roman" pitchFamily="18" charset="0"/>
              </a:rPr>
              <a:t>معرفة إنتاجية الأم من اللبن.</a:t>
            </a:r>
          </a:p>
          <a:p>
            <a:pPr marL="1379538" indent="-165100" algn="just" rtl="1" eaLnBrk="1" hangingPunct="1">
              <a:lnSpc>
                <a:spcPct val="120000"/>
              </a:lnSpc>
              <a:buFont typeface="Wingdings" pitchFamily="2" charset="2"/>
              <a:buChar char="ü"/>
              <a:defRPr/>
            </a:pPr>
            <a:r>
              <a:rPr lang="ar-EG" sz="1900" b="1" dirty="0" smtClean="0">
                <a:latin typeface="Times New Roman" pitchFamily="18" charset="0"/>
                <a:cs typeface="Times New Roman" pitchFamily="18" charset="0"/>
              </a:rPr>
              <a:t>التحكم فى كمية اللبن التى يحصل عليها العجل.</a:t>
            </a:r>
          </a:p>
          <a:p>
            <a:pPr marL="1379538" indent="-165100" algn="just" rtl="1" eaLnBrk="1" hangingPunct="1">
              <a:lnSpc>
                <a:spcPct val="120000"/>
              </a:lnSpc>
              <a:buFont typeface="Wingdings" pitchFamily="2" charset="2"/>
              <a:buChar char="ü"/>
              <a:defRPr/>
            </a:pPr>
            <a:r>
              <a:rPr lang="ar-EG" sz="1900" b="1" dirty="0" smtClean="0">
                <a:latin typeface="Times New Roman" pitchFamily="18" charset="0"/>
                <a:cs typeface="Times New Roman" pitchFamily="18" charset="0"/>
              </a:rPr>
              <a:t>حصول المربى على ما يزيد عن حاجة العجل والاستفادة ببيعها أو تصنيعها.</a:t>
            </a:r>
          </a:p>
          <a:p>
            <a:pPr marL="1379538" indent="-165100" algn="just" rtl="1" eaLnBrk="1" hangingPunct="1">
              <a:lnSpc>
                <a:spcPct val="120000"/>
              </a:lnSpc>
              <a:buFont typeface="Wingdings" pitchFamily="2" charset="2"/>
              <a:buChar char="ü"/>
              <a:defRPr/>
            </a:pPr>
            <a:r>
              <a:rPr lang="ar-EG" sz="1900" b="1" dirty="0" smtClean="0">
                <a:latin typeface="Times New Roman" pitchFamily="18" charset="0"/>
                <a:cs typeface="Times New Roman" pitchFamily="18" charset="0"/>
              </a:rPr>
              <a:t>زيادة نشاط غدة الضرع، نتيجة للتفريغ التام لمحتوى الضرع من اللبن بعملية الحلابة.</a:t>
            </a:r>
          </a:p>
          <a:p>
            <a:pPr marL="1379538" indent="-165100" algn="just" rtl="1" eaLnBrk="1" hangingPunct="1">
              <a:lnSpc>
                <a:spcPct val="120000"/>
              </a:lnSpc>
              <a:buFont typeface="Wingdings" pitchFamily="2" charset="2"/>
              <a:buChar char="ü"/>
              <a:defRPr/>
            </a:pPr>
            <a:r>
              <a:rPr lang="ar-EG" sz="1900" b="1" dirty="0" smtClean="0">
                <a:latin typeface="Times New Roman" pitchFamily="18" charset="0"/>
                <a:cs typeface="Times New Roman" pitchFamily="18" charset="0"/>
              </a:rPr>
              <a:t>المحافظة على تناسق أجزاء الضرع المختلفة.</a:t>
            </a:r>
          </a:p>
          <a:p>
            <a:pPr marL="344488" indent="0" algn="just" rtl="1" eaLnBrk="1" hangingPunct="1">
              <a:buFont typeface="Wingdings 2" pitchFamily="18" charset="2"/>
              <a:buNone/>
              <a:defRPr/>
            </a:pPr>
            <a:r>
              <a:rPr lang="ar-EG" sz="2300" b="1" dirty="0" smtClean="0">
                <a:latin typeface="Times New Roman" pitchFamily="18" charset="0"/>
                <a:cs typeface="Times New Roman" pitchFamily="18" charset="0"/>
              </a:rPr>
              <a:t>عيــوبها: </a:t>
            </a:r>
            <a:endParaRPr lang="ar-EG" sz="2000" b="1" dirty="0" smtClean="0">
              <a:latin typeface="Times New Roman" pitchFamily="18" charset="0"/>
              <a:cs typeface="Times New Roman" pitchFamily="18" charset="0"/>
            </a:endParaRPr>
          </a:p>
          <a:p>
            <a:pPr marL="1423988" indent="-165100" algn="just" rtl="1" eaLnBrk="1" hangingPunct="1">
              <a:lnSpc>
                <a:spcPct val="120000"/>
              </a:lnSpc>
              <a:buFont typeface="Wingdings" pitchFamily="2" charset="2"/>
              <a:buChar char="ü"/>
              <a:defRPr/>
            </a:pPr>
            <a:r>
              <a:rPr lang="ar-EG" sz="1900" b="1" dirty="0" smtClean="0">
                <a:latin typeface="Times New Roman" pitchFamily="18" charset="0"/>
                <a:cs typeface="Times New Roman" pitchFamily="18" charset="0"/>
              </a:rPr>
              <a:t>تحتاج لبعض الإحتياطات عند إجراءها.</a:t>
            </a: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219200"/>
            <a:ext cx="7391400" cy="4572000"/>
          </a:xfrm>
        </p:spPr>
        <p:txBody>
          <a:bodyPr/>
          <a:lstStyle/>
          <a:p>
            <a:pPr marL="165100" indent="0" algn="just" rtl="1" eaLnBrk="1" hangingPunct="1">
              <a:buFont typeface="Wingdings 2" pitchFamily="18" charset="2"/>
              <a:buNone/>
              <a:defRPr/>
            </a:pPr>
            <a:r>
              <a:rPr lang="ar-EG" sz="2600" b="1" dirty="0" smtClean="0">
                <a:latin typeface="Times New Roman" pitchFamily="18" charset="0"/>
                <a:cs typeface="Times New Roman" pitchFamily="18" charset="0"/>
              </a:rPr>
              <a:t>الشروط الواجب توافرها عند إجراء الرضاعة الصناعية</a:t>
            </a:r>
          </a:p>
          <a:p>
            <a:pPr marL="679450" indent="-274638" algn="just" rtl="1" eaLnBrk="1" hangingPunct="1">
              <a:lnSpc>
                <a:spcPct val="110000"/>
              </a:lnSpc>
              <a:buClrTx/>
              <a:buFont typeface="+mj-lt"/>
              <a:buAutoNum type="arabicPeriod"/>
              <a:defRPr/>
            </a:pPr>
            <a:r>
              <a:rPr lang="ar-EG" sz="2300" dirty="0" smtClean="0">
                <a:solidFill>
                  <a:schemeClr val="tx1">
                    <a:lumMod val="95000"/>
                    <a:lumOff val="5000"/>
                  </a:schemeClr>
                </a:solidFill>
                <a:latin typeface="Times New Roman" pitchFamily="18" charset="0"/>
                <a:cs typeface="Times New Roman" pitchFamily="18" charset="0"/>
              </a:rPr>
              <a:t>يجب عدم زيادة كمية اللبن عن حاجة العجل.</a:t>
            </a:r>
          </a:p>
          <a:p>
            <a:pPr marL="679450" indent="-274638" algn="just" rtl="1" eaLnBrk="1" hangingPunct="1">
              <a:lnSpc>
                <a:spcPct val="110000"/>
              </a:lnSpc>
              <a:buClrTx/>
              <a:buFont typeface="+mj-lt"/>
              <a:buAutoNum type="arabicPeriod"/>
              <a:defRPr/>
            </a:pPr>
            <a:r>
              <a:rPr lang="ar-EG" sz="2300" dirty="0" smtClean="0">
                <a:solidFill>
                  <a:schemeClr val="tx1">
                    <a:lumMod val="95000"/>
                    <a:lumOff val="5000"/>
                  </a:schemeClr>
                </a:solidFill>
                <a:latin typeface="Times New Roman" pitchFamily="18" charset="0"/>
                <a:cs typeface="Times New Roman" pitchFamily="18" charset="0"/>
              </a:rPr>
              <a:t>يجب أن يكون اللبن نظيفاً حديث الحلب (طازج- منفخض فى عدد الميكروبات خاصة الضارة).</a:t>
            </a:r>
          </a:p>
          <a:p>
            <a:pPr marL="679450" indent="-274638" algn="just" rtl="1" eaLnBrk="1" hangingPunct="1">
              <a:lnSpc>
                <a:spcPct val="110000"/>
              </a:lnSpc>
              <a:buClrTx/>
              <a:buFont typeface="+mj-lt"/>
              <a:buAutoNum type="arabicPeriod"/>
              <a:defRPr/>
            </a:pPr>
            <a:r>
              <a:rPr lang="ar-EG" sz="2300" dirty="0" smtClean="0">
                <a:solidFill>
                  <a:schemeClr val="tx1">
                    <a:lumMod val="95000"/>
                    <a:lumOff val="5000"/>
                  </a:schemeClr>
                </a:solidFill>
                <a:latin typeface="Times New Roman" pitchFamily="18" charset="0"/>
                <a:cs typeface="Times New Roman" pitchFamily="18" charset="0"/>
              </a:rPr>
              <a:t>يجب أن يكون اللبن دافئاً فى درجة حرارة جسم الأم 37</a:t>
            </a:r>
            <a:r>
              <a:rPr lang="ar-EG" sz="2300" baseline="30000" dirty="0" smtClean="0">
                <a:solidFill>
                  <a:schemeClr val="tx1">
                    <a:lumMod val="95000"/>
                    <a:lumOff val="5000"/>
                  </a:schemeClr>
                </a:solidFill>
                <a:latin typeface="Times New Roman" pitchFamily="18" charset="0"/>
                <a:cs typeface="Times New Roman" pitchFamily="18" charset="0"/>
              </a:rPr>
              <a:t>°</a:t>
            </a:r>
            <a:r>
              <a:rPr lang="ar-EG" sz="2300" dirty="0" smtClean="0">
                <a:solidFill>
                  <a:schemeClr val="tx1">
                    <a:lumMod val="95000"/>
                    <a:lumOff val="5000"/>
                  </a:schemeClr>
                </a:solidFill>
                <a:latin typeface="Times New Roman" pitchFamily="18" charset="0"/>
                <a:cs typeface="Times New Roman" pitchFamily="18" charset="0"/>
              </a:rPr>
              <a:t>م (95-100 ف).</a:t>
            </a:r>
          </a:p>
          <a:p>
            <a:pPr marL="679450" indent="-274638" algn="just" rtl="1" eaLnBrk="1" hangingPunct="1">
              <a:lnSpc>
                <a:spcPct val="110000"/>
              </a:lnSpc>
              <a:buClrTx/>
              <a:buFont typeface="+mj-lt"/>
              <a:buAutoNum type="arabicPeriod"/>
              <a:defRPr/>
            </a:pPr>
            <a:r>
              <a:rPr lang="ar-EG" sz="2300" dirty="0" smtClean="0">
                <a:solidFill>
                  <a:schemeClr val="tx1">
                    <a:lumMod val="95000"/>
                    <a:lumOff val="5000"/>
                  </a:schemeClr>
                </a:solidFill>
                <a:latin typeface="Times New Roman" pitchFamily="18" charset="0"/>
                <a:cs typeface="Times New Roman" pitchFamily="18" charset="0"/>
              </a:rPr>
              <a:t>يجب أن تكون الأوانى والأدوات المستخدمة فى غاية النظافة.</a:t>
            </a:r>
          </a:p>
          <a:p>
            <a:pPr marL="679450" indent="-274638" algn="just" rtl="1" eaLnBrk="1" hangingPunct="1">
              <a:lnSpc>
                <a:spcPct val="110000"/>
              </a:lnSpc>
              <a:buClrTx/>
              <a:buFont typeface="+mj-lt"/>
              <a:buAutoNum type="arabicPeriod"/>
              <a:defRPr/>
            </a:pPr>
            <a:r>
              <a:rPr lang="ar-EG" sz="2300" dirty="0" smtClean="0">
                <a:solidFill>
                  <a:schemeClr val="tx1">
                    <a:lumMod val="95000"/>
                    <a:lumOff val="5000"/>
                  </a:schemeClr>
                </a:solidFill>
                <a:latin typeface="Times New Roman" pitchFamily="18" charset="0"/>
                <a:cs typeface="Times New Roman" pitchFamily="18" charset="0"/>
              </a:rPr>
              <a:t>يجب العناية التامة بتنظيم مواعيد الرضاعة.</a:t>
            </a:r>
          </a:p>
          <a:p>
            <a:pPr marL="679450" indent="-274638" algn="just" rtl="1" eaLnBrk="1" hangingPunct="1">
              <a:lnSpc>
                <a:spcPct val="110000"/>
              </a:lnSpc>
              <a:buClrTx/>
              <a:buFont typeface="+mj-lt"/>
              <a:buAutoNum type="arabicPeriod"/>
              <a:defRPr/>
            </a:pPr>
            <a:r>
              <a:rPr lang="ar-EG" sz="2300" dirty="0" smtClean="0">
                <a:solidFill>
                  <a:schemeClr val="tx1">
                    <a:lumMod val="95000"/>
                    <a:lumOff val="5000"/>
                  </a:schemeClr>
                </a:solidFill>
                <a:latin typeface="Times New Roman" pitchFamily="18" charset="0"/>
                <a:cs typeface="Times New Roman" pitchFamily="18" charset="0"/>
              </a:rPr>
              <a:t>يجب العناية التامة بتحديد كميات اللبن لكل عجل حسب حالته ووزنه.</a:t>
            </a:r>
          </a:p>
          <a:p>
            <a:pPr marL="679450" indent="-274638" algn="just" rtl="1" eaLnBrk="1" hangingPunct="1">
              <a:lnSpc>
                <a:spcPct val="110000"/>
              </a:lnSpc>
              <a:buClrTx/>
              <a:buFont typeface="+mj-lt"/>
              <a:buAutoNum type="arabicPeriod"/>
              <a:defRPr/>
            </a:pPr>
            <a:r>
              <a:rPr lang="ar-EG" sz="2300" dirty="0" smtClean="0">
                <a:solidFill>
                  <a:schemeClr val="tx1">
                    <a:lumMod val="95000"/>
                    <a:lumOff val="5000"/>
                  </a:schemeClr>
                </a:solidFill>
                <a:latin typeface="Times New Roman" pitchFamily="18" charset="0"/>
                <a:cs typeface="Times New Roman" pitchFamily="18" charset="0"/>
              </a:rPr>
              <a:t>يفضل غسل أوجه العجول بعد إنتهاء الرضاعة ، أو رعايتها بصورة فردية حتى لا تلعق بعضها.</a:t>
            </a:r>
            <a:endParaRPr lang="en-US" sz="2300" dirty="0" smtClean="0">
              <a:solidFill>
                <a:schemeClr val="tx1">
                  <a:lumMod val="95000"/>
                  <a:lumOff val="5000"/>
                </a:schemeClr>
              </a:solidFill>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219200"/>
            <a:ext cx="7391400" cy="4572000"/>
          </a:xfrm>
        </p:spPr>
        <p:txBody>
          <a:bodyPr/>
          <a:lstStyle/>
          <a:p>
            <a:pPr marL="165100" indent="0" algn="just" rtl="1" eaLnBrk="1" hangingPunct="1">
              <a:buFont typeface="Wingdings 2" pitchFamily="18" charset="2"/>
              <a:buNone/>
              <a:defRPr/>
            </a:pPr>
            <a:r>
              <a:rPr lang="ar-EG" sz="2600" b="1" dirty="0" smtClean="0">
                <a:latin typeface="Times New Roman" pitchFamily="18" charset="0"/>
                <a:cs typeface="Times New Roman" pitchFamily="18" charset="0"/>
              </a:rPr>
              <a:t>الأدوات والمعدات المستخدمة للرضاعة الصناعية</a:t>
            </a: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1. الرضاعة الصناعية باستخدام الجرادل     2. الرضاعة الصناعية باستخدام البزازة</a:t>
            </a: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ctr" rtl="1" eaLnBrk="1" hangingPunct="1">
              <a:buFont typeface="Wingdings 2" pitchFamily="18" charset="2"/>
              <a:buNone/>
              <a:defRPr/>
            </a:pPr>
            <a:r>
              <a:rPr lang="ar-EG" sz="2400" b="1" dirty="0" smtClean="0">
                <a:solidFill>
                  <a:schemeClr val="tx1">
                    <a:lumMod val="95000"/>
                    <a:lumOff val="5000"/>
                  </a:schemeClr>
                </a:solidFill>
                <a:latin typeface="Times New Roman" pitchFamily="18" charset="0"/>
                <a:cs typeface="Times New Roman" pitchFamily="18" charset="0"/>
              </a:rPr>
              <a:t>مقارنة بين طرق الرضاعة الصناعية</a:t>
            </a:r>
            <a:endParaRPr lang="en-US" sz="2400" b="1" dirty="0" smtClean="0">
              <a:solidFill>
                <a:schemeClr val="tx1">
                  <a:lumMod val="95000"/>
                  <a:lumOff val="5000"/>
                </a:schemeClr>
              </a:solidFill>
              <a:latin typeface="Times New Roman" pitchFamily="18" charset="0"/>
              <a:cs typeface="Times New Roman" pitchFamily="18" charset="0"/>
            </a:endParaRPr>
          </a:p>
        </p:txBody>
      </p:sp>
      <p:pic>
        <p:nvPicPr>
          <p:cNvPr id="55302" name="Picture 6" descr="C:\Users\Elaref\Desktop\Calve Suckling\calf_feeding_11225_large.jpg"/>
          <p:cNvPicPr>
            <a:picLocks noChangeAspect="1" noChangeArrowheads="1"/>
          </p:cNvPicPr>
          <p:nvPr/>
        </p:nvPicPr>
        <p:blipFill>
          <a:blip r:embed="rId2"/>
          <a:srcRect/>
          <a:stretch>
            <a:fillRect/>
          </a:stretch>
        </p:blipFill>
        <p:spPr bwMode="auto">
          <a:xfrm>
            <a:off x="2286000" y="2590800"/>
            <a:ext cx="1336675"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5303" name="Picture 7" descr="C:\Users\Elaref\Desktop\Calve Suckling\calf-bottle-holder.jpg"/>
          <p:cNvPicPr>
            <a:picLocks noChangeAspect="1" noChangeArrowheads="1"/>
          </p:cNvPicPr>
          <p:nvPr/>
        </p:nvPicPr>
        <p:blipFill>
          <a:blip r:embed="rId3"/>
          <a:srcRect/>
          <a:stretch>
            <a:fillRect/>
          </a:stretch>
        </p:blipFill>
        <p:spPr bwMode="auto">
          <a:xfrm>
            <a:off x="914400" y="2590800"/>
            <a:ext cx="1295399"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5304" name="Picture 10"/>
          <p:cNvPicPr>
            <a:picLocks noChangeAspect="1" noChangeArrowheads="1"/>
          </p:cNvPicPr>
          <p:nvPr/>
        </p:nvPicPr>
        <p:blipFill>
          <a:blip r:embed="rId4"/>
          <a:srcRect/>
          <a:stretch>
            <a:fillRect/>
          </a:stretch>
        </p:blipFill>
        <p:spPr bwMode="auto">
          <a:xfrm>
            <a:off x="5334000" y="2590800"/>
            <a:ext cx="190500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5312" name="Picture 16"/>
          <p:cNvPicPr>
            <a:picLocks noChangeAspect="1" noChangeArrowheads="1"/>
          </p:cNvPicPr>
          <p:nvPr/>
        </p:nvPicPr>
        <p:blipFill>
          <a:blip r:embed="rId5"/>
          <a:srcRect/>
          <a:stretch>
            <a:fillRect/>
          </a:stretch>
        </p:blipFill>
        <p:spPr bwMode="auto">
          <a:xfrm>
            <a:off x="3733800" y="2590800"/>
            <a:ext cx="1295400"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838200" y="1219200"/>
            <a:ext cx="7391400" cy="4572000"/>
          </a:xfrm>
        </p:spPr>
        <p:txBody>
          <a:bodyPr/>
          <a:lstStyle/>
          <a:p>
            <a:pPr marL="165100" indent="0" algn="just" rtl="1" eaLnBrk="1" hangingPunct="1">
              <a:buFont typeface="Wingdings 2" pitchFamily="18" charset="2"/>
              <a:buNone/>
              <a:defRPr/>
            </a:pPr>
            <a:r>
              <a:rPr lang="ar-EG" sz="2600" b="1" dirty="0" smtClean="0">
                <a:latin typeface="Times New Roman" pitchFamily="18" charset="0"/>
                <a:cs typeface="Times New Roman" pitchFamily="18" charset="0"/>
              </a:rPr>
              <a:t>الأدوات والمعدات المستخدمة للرضاعة الصناعية</a:t>
            </a: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       3. الجرادل ذات الحلمات                        4. الوحدات الأوتوماتيكية</a:t>
            </a: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pic>
        <p:nvPicPr>
          <p:cNvPr id="31749" name="Picture 7" descr="prod7">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279900"/>
            <a:ext cx="19812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9" descr="item70">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2590800"/>
            <a:ext cx="13795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10" descr="C:\Users\Elaref\Desktop\Calve Suckling\large000727.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2590800"/>
            <a:ext cx="14097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12" descr="idfeeder"/>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1219200" y="2667000"/>
            <a:ext cx="3030538"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914400" y="1219200"/>
            <a:ext cx="7315200" cy="4572000"/>
          </a:xfrm>
        </p:spPr>
        <p:txBody>
          <a:bodyPr/>
          <a:lstStyle/>
          <a:p>
            <a:pPr marL="165100" indent="0" algn="just" rtl="1" eaLnBrk="1" hangingPunct="1">
              <a:buFont typeface="Wingdings 2" pitchFamily="18" charset="2"/>
              <a:buNone/>
              <a:defRPr/>
            </a:pPr>
            <a:r>
              <a:rPr lang="ar-EG" sz="2600" b="1" dirty="0" smtClean="0">
                <a:latin typeface="Times New Roman" pitchFamily="18" charset="0"/>
                <a:cs typeface="Times New Roman" pitchFamily="18" charset="0"/>
              </a:rPr>
              <a:t>قواعد أساسية فى معاملة العجول أثناء الرضاعة الصناعية</a:t>
            </a: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تزداد نسبة نفوق العجول الرضيعة خلال </a:t>
            </a:r>
            <a:r>
              <a:rPr lang="ar-EG" sz="2000" b="1" u="sng" dirty="0" smtClean="0">
                <a:solidFill>
                  <a:schemeClr val="tx1">
                    <a:lumMod val="95000"/>
                    <a:lumOff val="5000"/>
                  </a:schemeClr>
                </a:solidFill>
                <a:latin typeface="Times New Roman" pitchFamily="18" charset="0"/>
                <a:cs typeface="Times New Roman" pitchFamily="18" charset="0"/>
              </a:rPr>
              <a:t>الستة أسابيع الأولى</a:t>
            </a:r>
            <a:r>
              <a:rPr lang="ar-EG" sz="2000" b="1" dirty="0" smtClean="0">
                <a:solidFill>
                  <a:schemeClr val="tx1">
                    <a:lumMod val="95000"/>
                    <a:lumOff val="5000"/>
                  </a:schemeClr>
                </a:solidFill>
                <a:latin typeface="Times New Roman" pitchFamily="18" charset="0"/>
                <a:cs typeface="Times New Roman" pitchFamily="18" charset="0"/>
              </a:rPr>
              <a:t> ويرجع ذلك إلى:</a:t>
            </a:r>
          </a:p>
          <a:p>
            <a:pPr marL="749300" indent="-285750"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1. الإلتهابات الرئوية أو النزلات المعوية، ولذلك يجب إضافة جــرعات من فيتامين أ ، د فى لبن الرضاعة.</a:t>
            </a:r>
          </a:p>
          <a:p>
            <a:pPr marL="749300" indent="-285750"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2. لعق العجول بعضها البعض، مما ينتج عنه تكون كرات من الشعر بين إتصال الأمعاء والمعدة مما يؤدى لإنسدادها ومنع مرور الكتلة الغذائية.</a:t>
            </a:r>
          </a:p>
          <a:p>
            <a:pPr marL="749300" indent="-285750"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3. البدء فى تقديم الدريس الجيد للعجول عند عمر 15 يوم مع بعض العليقة المركزة لكى تساعد فى نمو وتطور الكرش بصور طبيعية.</a:t>
            </a:r>
          </a:p>
          <a:p>
            <a:pPr marL="749300" indent="-285750"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4. توفير مصدر للمياه النقية باستمرار أمام العجول.</a:t>
            </a:r>
          </a:p>
          <a:p>
            <a:pPr marL="749300" indent="-285750"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5. عدم حبس العجول وتركها لتتريض فالرياضة تدفع للنمو السليم.</a:t>
            </a: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0" algn="just"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4876800" y="1219200"/>
            <a:ext cx="3352800" cy="4572000"/>
          </a:xfrm>
        </p:spPr>
        <p:txBody>
          <a:bodyPr/>
          <a:lstStyle/>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الرضاعة الصناعية</a:t>
            </a:r>
          </a:p>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على</a:t>
            </a:r>
          </a:p>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اللبن الكامل</a:t>
            </a:r>
          </a:p>
          <a:p>
            <a:pPr marL="165100" indent="0" algn="ctr" rtl="1" eaLnBrk="1" hangingPunct="1">
              <a:lnSpc>
                <a:spcPct val="15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الفكرة الأساسية فيها إعطاء العجل كمية من اللبن تمثل 10% من وزنه خلال 2-3 شهر الأولى ثم تنخفض كمية اللبن تدريجياً مع زيادة كمية العليقة المتناوله تدريجياً.</a:t>
            </a:r>
          </a:p>
          <a:p>
            <a:pPr marL="165100" indent="0" algn="ctr" rtl="1" eaLnBrk="1" hangingPunct="1">
              <a:lnSpc>
                <a:spcPct val="150000"/>
              </a:lnSpc>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533400" y="1219200"/>
          <a:ext cx="4191000" cy="4686300"/>
        </p:xfrm>
        <a:graphic>
          <a:graphicData uri="http://schemas.openxmlformats.org/drawingml/2006/table">
            <a:tbl>
              <a:tblPr firstRow="1" bandRow="1">
                <a:tableStyleId>{5C22544A-7EE6-4342-B048-85BDC9FD1C3A}</a:tableStyleId>
              </a:tblPr>
              <a:tblGrid>
                <a:gridCol w="1725706"/>
                <a:gridCol w="1753615"/>
                <a:gridCol w="711679"/>
              </a:tblGrid>
              <a:tr h="353459">
                <a:tc>
                  <a:txBody>
                    <a:bodyPr/>
                    <a:lstStyle/>
                    <a:p>
                      <a:pPr algn="ctr" rtl="1"/>
                      <a:r>
                        <a:rPr lang="ar-EG" sz="1050" dirty="0" smtClean="0"/>
                        <a:t>كمية اللبن بالرطل</a:t>
                      </a:r>
                      <a:r>
                        <a:rPr lang="ar-EG" sz="1050" baseline="0" dirty="0" smtClean="0"/>
                        <a:t> </a:t>
                      </a:r>
                      <a:r>
                        <a:rPr lang="ar-EG" sz="1050" dirty="0" smtClean="0"/>
                        <a:t>لعجل</a:t>
                      </a:r>
                      <a:r>
                        <a:rPr lang="ar-EG" sz="1050" baseline="0" dirty="0" smtClean="0"/>
                        <a:t> وزن ميلاده 80 رطل</a:t>
                      </a:r>
                      <a:endParaRPr lang="en-US" sz="1050" dirty="0"/>
                    </a:p>
                  </a:txBody>
                  <a:tcPr/>
                </a:tc>
                <a:tc>
                  <a:txBody>
                    <a:bodyPr/>
                    <a:lstStyle/>
                    <a:p>
                      <a:pPr algn="ctr" rtl="1"/>
                      <a:r>
                        <a:rPr lang="ar-EG" sz="1050" dirty="0" smtClean="0"/>
                        <a:t>كمية اللبن بالرطل لعجل</a:t>
                      </a:r>
                      <a:r>
                        <a:rPr lang="ar-EG" sz="1050" baseline="0" dirty="0" smtClean="0"/>
                        <a:t> وزن ميلاده 50 رطل</a:t>
                      </a:r>
                      <a:endParaRPr lang="en-US" sz="1050" dirty="0"/>
                    </a:p>
                  </a:txBody>
                  <a:tcPr/>
                </a:tc>
                <a:tc>
                  <a:txBody>
                    <a:bodyPr/>
                    <a:lstStyle/>
                    <a:p>
                      <a:pPr algn="ctr" rtl="1"/>
                      <a:r>
                        <a:rPr lang="ar-EG" sz="1000" dirty="0" smtClean="0"/>
                        <a:t>الاسبوع</a:t>
                      </a:r>
                      <a:endParaRPr lang="en-US" sz="1000" dirty="0"/>
                    </a:p>
                  </a:txBody>
                  <a:tcPr/>
                </a:tc>
              </a:tr>
              <a:tr h="216003">
                <a:tc>
                  <a:txBody>
                    <a:bodyPr/>
                    <a:lstStyle/>
                    <a:p>
                      <a:pPr algn="ctr" rtl="1"/>
                      <a:r>
                        <a:rPr lang="ar-EG" sz="1050" b="1" dirty="0" smtClean="0"/>
                        <a:t>8</a:t>
                      </a:r>
                      <a:endParaRPr lang="en-US" sz="1050" b="1" dirty="0"/>
                    </a:p>
                  </a:txBody>
                  <a:tcPr/>
                </a:tc>
                <a:tc>
                  <a:txBody>
                    <a:bodyPr/>
                    <a:lstStyle/>
                    <a:p>
                      <a:pPr algn="ctr" rtl="1"/>
                      <a:r>
                        <a:rPr lang="ar-EG" sz="1050" b="1" dirty="0" smtClean="0"/>
                        <a:t>5</a:t>
                      </a:r>
                      <a:endParaRPr lang="en-US" sz="1050" b="1" dirty="0"/>
                    </a:p>
                  </a:txBody>
                  <a:tcPr/>
                </a:tc>
                <a:tc>
                  <a:txBody>
                    <a:bodyPr/>
                    <a:lstStyle/>
                    <a:p>
                      <a:pPr algn="ctr" rtl="1"/>
                      <a:r>
                        <a:rPr lang="ar-EG" sz="1050" b="1" dirty="0" smtClean="0"/>
                        <a:t>1</a:t>
                      </a:r>
                      <a:endParaRPr lang="en-US" sz="1050" b="1" dirty="0"/>
                    </a:p>
                  </a:txBody>
                  <a:tcPr/>
                </a:tc>
              </a:tr>
              <a:tr h="216003">
                <a:tc>
                  <a:txBody>
                    <a:bodyPr/>
                    <a:lstStyle/>
                    <a:p>
                      <a:pPr algn="ctr" rtl="1"/>
                      <a:r>
                        <a:rPr lang="ar-EG" sz="1050" b="1" dirty="0" smtClean="0"/>
                        <a:t>9</a:t>
                      </a:r>
                      <a:endParaRPr lang="en-US" sz="1050" b="1" dirty="0"/>
                    </a:p>
                  </a:txBody>
                  <a:tcPr/>
                </a:tc>
                <a:tc>
                  <a:txBody>
                    <a:bodyPr/>
                    <a:lstStyle/>
                    <a:p>
                      <a:pPr algn="ctr" rtl="1"/>
                      <a:r>
                        <a:rPr lang="ar-EG" sz="1050" b="1" dirty="0" smtClean="0"/>
                        <a:t>6</a:t>
                      </a:r>
                      <a:endParaRPr lang="en-US" sz="1050" b="1" dirty="0"/>
                    </a:p>
                  </a:txBody>
                  <a:tcPr/>
                </a:tc>
                <a:tc>
                  <a:txBody>
                    <a:bodyPr/>
                    <a:lstStyle/>
                    <a:p>
                      <a:pPr algn="ctr" rtl="1"/>
                      <a:r>
                        <a:rPr lang="ar-EG" sz="1050" b="1" dirty="0" smtClean="0"/>
                        <a:t>2</a:t>
                      </a:r>
                      <a:endParaRPr lang="en-US" sz="1050" b="1" dirty="0"/>
                    </a:p>
                  </a:txBody>
                  <a:tcPr/>
                </a:tc>
              </a:tr>
              <a:tr h="216003">
                <a:tc>
                  <a:txBody>
                    <a:bodyPr/>
                    <a:lstStyle/>
                    <a:p>
                      <a:pPr algn="ctr" rtl="1"/>
                      <a:r>
                        <a:rPr lang="ar-EG" sz="1050" b="1" dirty="0" smtClean="0"/>
                        <a:t>10</a:t>
                      </a:r>
                      <a:endParaRPr lang="en-US" sz="1050" b="1" dirty="0"/>
                    </a:p>
                  </a:txBody>
                  <a:tcPr/>
                </a:tc>
                <a:tc>
                  <a:txBody>
                    <a:bodyPr/>
                    <a:lstStyle/>
                    <a:p>
                      <a:pPr algn="ctr" rtl="1"/>
                      <a:r>
                        <a:rPr lang="ar-EG" sz="1050" b="1" dirty="0" smtClean="0"/>
                        <a:t>7</a:t>
                      </a:r>
                      <a:endParaRPr lang="en-US" sz="1050" b="1" dirty="0"/>
                    </a:p>
                  </a:txBody>
                  <a:tcPr/>
                </a:tc>
                <a:tc>
                  <a:txBody>
                    <a:bodyPr/>
                    <a:lstStyle/>
                    <a:p>
                      <a:pPr algn="ctr" rtl="1"/>
                      <a:r>
                        <a:rPr lang="ar-EG" sz="1050" b="1" dirty="0" smtClean="0">
                          <a:solidFill>
                            <a:srgbClr val="FF0000"/>
                          </a:solidFill>
                        </a:rPr>
                        <a:t>3*</a:t>
                      </a:r>
                      <a:endParaRPr lang="en-US" sz="1050" b="1" dirty="0">
                        <a:solidFill>
                          <a:srgbClr val="FF0000"/>
                        </a:solidFill>
                      </a:endParaRPr>
                    </a:p>
                  </a:txBody>
                  <a:tcPr/>
                </a:tc>
              </a:tr>
              <a:tr h="216003">
                <a:tc>
                  <a:txBody>
                    <a:bodyPr/>
                    <a:lstStyle/>
                    <a:p>
                      <a:pPr algn="ctr" rtl="1"/>
                      <a:r>
                        <a:rPr lang="ar-EG" sz="1050" b="1" dirty="0" smtClean="0"/>
                        <a:t>11</a:t>
                      </a:r>
                      <a:endParaRPr lang="en-US" sz="1050" b="1" dirty="0"/>
                    </a:p>
                  </a:txBody>
                  <a:tcPr/>
                </a:tc>
                <a:tc>
                  <a:txBody>
                    <a:bodyPr/>
                    <a:lstStyle/>
                    <a:p>
                      <a:pPr algn="ctr" rtl="1"/>
                      <a:r>
                        <a:rPr lang="ar-EG" sz="1050" b="1" dirty="0" smtClean="0"/>
                        <a:t>8</a:t>
                      </a:r>
                      <a:endParaRPr lang="en-US" sz="1050" b="1" dirty="0"/>
                    </a:p>
                  </a:txBody>
                  <a:tcPr/>
                </a:tc>
                <a:tc>
                  <a:txBody>
                    <a:bodyPr/>
                    <a:lstStyle/>
                    <a:p>
                      <a:pPr algn="ctr" rtl="1"/>
                      <a:r>
                        <a:rPr lang="ar-EG" sz="1050" b="1" dirty="0" smtClean="0"/>
                        <a:t>4</a:t>
                      </a:r>
                      <a:endParaRPr lang="en-US" sz="1050" b="1" dirty="0"/>
                    </a:p>
                  </a:txBody>
                  <a:tcPr/>
                </a:tc>
              </a:tr>
              <a:tr h="216003">
                <a:tc>
                  <a:txBody>
                    <a:bodyPr/>
                    <a:lstStyle/>
                    <a:p>
                      <a:pPr algn="ctr" rtl="1"/>
                      <a:r>
                        <a:rPr lang="ar-EG" sz="1050" b="1" dirty="0" smtClean="0"/>
                        <a:t>12</a:t>
                      </a:r>
                      <a:endParaRPr lang="en-US" sz="1050" b="1" dirty="0"/>
                    </a:p>
                  </a:txBody>
                  <a:tcPr/>
                </a:tc>
                <a:tc>
                  <a:txBody>
                    <a:bodyPr/>
                    <a:lstStyle/>
                    <a:p>
                      <a:pPr algn="ctr" rtl="1"/>
                      <a:r>
                        <a:rPr lang="ar-EG" sz="1050" b="1" dirty="0" smtClean="0"/>
                        <a:t>9</a:t>
                      </a:r>
                      <a:endParaRPr lang="en-US" sz="1050" b="1" dirty="0"/>
                    </a:p>
                  </a:txBody>
                  <a:tcPr/>
                </a:tc>
                <a:tc>
                  <a:txBody>
                    <a:bodyPr/>
                    <a:lstStyle/>
                    <a:p>
                      <a:pPr algn="ctr" rtl="1"/>
                      <a:r>
                        <a:rPr lang="ar-EG" sz="1050" b="1" dirty="0" smtClean="0"/>
                        <a:t>5</a:t>
                      </a:r>
                      <a:endParaRPr lang="en-US" sz="1050" b="1" dirty="0"/>
                    </a:p>
                  </a:txBody>
                  <a:tcPr/>
                </a:tc>
              </a:tr>
              <a:tr h="216003">
                <a:tc>
                  <a:txBody>
                    <a:bodyPr/>
                    <a:lstStyle/>
                    <a:p>
                      <a:pPr algn="ctr" rtl="1"/>
                      <a:r>
                        <a:rPr lang="ar-EG" sz="1050" b="1" dirty="0" smtClean="0"/>
                        <a:t>13</a:t>
                      </a:r>
                      <a:endParaRPr lang="en-US" sz="1050" b="1" dirty="0"/>
                    </a:p>
                  </a:txBody>
                  <a:tcPr/>
                </a:tc>
                <a:tc>
                  <a:txBody>
                    <a:bodyPr/>
                    <a:lstStyle/>
                    <a:p>
                      <a:pPr algn="ctr" rtl="1"/>
                      <a:r>
                        <a:rPr lang="ar-EG" sz="1050" b="1" dirty="0" smtClean="0"/>
                        <a:t>10</a:t>
                      </a:r>
                      <a:endParaRPr lang="en-US" sz="1050" b="1" dirty="0"/>
                    </a:p>
                  </a:txBody>
                  <a:tcPr/>
                </a:tc>
                <a:tc>
                  <a:txBody>
                    <a:bodyPr/>
                    <a:lstStyle/>
                    <a:p>
                      <a:pPr algn="ctr" rtl="1"/>
                      <a:r>
                        <a:rPr lang="ar-EG" sz="1050" b="1" dirty="0" smtClean="0"/>
                        <a:t>6</a:t>
                      </a:r>
                      <a:endParaRPr lang="en-US" sz="1050" b="1" dirty="0"/>
                    </a:p>
                  </a:txBody>
                  <a:tcPr/>
                </a:tc>
              </a:tr>
              <a:tr h="216003">
                <a:tc>
                  <a:txBody>
                    <a:bodyPr/>
                    <a:lstStyle/>
                    <a:p>
                      <a:pPr algn="ctr" rtl="1"/>
                      <a:r>
                        <a:rPr lang="ar-EG" sz="1050" b="1" dirty="0" smtClean="0"/>
                        <a:t>14</a:t>
                      </a:r>
                      <a:endParaRPr lang="en-US" sz="1050" b="1" dirty="0"/>
                    </a:p>
                  </a:txBody>
                  <a:tcPr/>
                </a:tc>
                <a:tc>
                  <a:txBody>
                    <a:bodyPr/>
                    <a:lstStyle/>
                    <a:p>
                      <a:pPr algn="ctr" rtl="1"/>
                      <a:r>
                        <a:rPr lang="ar-EG" sz="1050" b="1" dirty="0" smtClean="0"/>
                        <a:t>11</a:t>
                      </a:r>
                      <a:endParaRPr lang="en-US" sz="1050" b="1" dirty="0"/>
                    </a:p>
                  </a:txBody>
                  <a:tcPr/>
                </a:tc>
                <a:tc>
                  <a:txBody>
                    <a:bodyPr/>
                    <a:lstStyle/>
                    <a:p>
                      <a:pPr algn="ctr" rtl="1"/>
                      <a:r>
                        <a:rPr lang="ar-EG" sz="1050" b="1" dirty="0" smtClean="0"/>
                        <a:t>7</a:t>
                      </a:r>
                      <a:endParaRPr lang="en-US" sz="1050" b="1" dirty="0"/>
                    </a:p>
                  </a:txBody>
                  <a:tcPr/>
                </a:tc>
              </a:tr>
              <a:tr h="216003">
                <a:tc>
                  <a:txBody>
                    <a:bodyPr/>
                    <a:lstStyle/>
                    <a:p>
                      <a:pPr algn="ctr" rtl="1"/>
                      <a:r>
                        <a:rPr lang="ar-EG" sz="1050" b="1" dirty="0" smtClean="0"/>
                        <a:t>14</a:t>
                      </a:r>
                      <a:endParaRPr lang="en-US" sz="1050" b="1" dirty="0"/>
                    </a:p>
                  </a:txBody>
                  <a:tcPr/>
                </a:tc>
                <a:tc>
                  <a:txBody>
                    <a:bodyPr/>
                    <a:lstStyle/>
                    <a:p>
                      <a:pPr algn="ctr" rtl="1"/>
                      <a:r>
                        <a:rPr lang="ar-EG" sz="1050" b="1" dirty="0" smtClean="0"/>
                        <a:t>12</a:t>
                      </a:r>
                      <a:endParaRPr lang="en-US" sz="1050" b="1" dirty="0"/>
                    </a:p>
                  </a:txBody>
                  <a:tcPr/>
                </a:tc>
                <a:tc>
                  <a:txBody>
                    <a:bodyPr/>
                    <a:lstStyle/>
                    <a:p>
                      <a:pPr algn="ctr" rtl="1"/>
                      <a:r>
                        <a:rPr lang="ar-EG" sz="1050" b="1" dirty="0" smtClean="0"/>
                        <a:t>8</a:t>
                      </a:r>
                      <a:endParaRPr lang="en-US" sz="1050" b="1" dirty="0"/>
                    </a:p>
                  </a:txBody>
                  <a:tcPr/>
                </a:tc>
              </a:tr>
              <a:tr h="216003">
                <a:tc>
                  <a:txBody>
                    <a:bodyPr/>
                    <a:lstStyle/>
                    <a:p>
                      <a:pPr algn="ctr" rtl="1"/>
                      <a:r>
                        <a:rPr lang="ar-EG" sz="1050" b="1" dirty="0" smtClean="0"/>
                        <a:t>13</a:t>
                      </a:r>
                      <a:endParaRPr lang="en-US" sz="1050" b="1" dirty="0"/>
                    </a:p>
                  </a:txBody>
                  <a:tcPr/>
                </a:tc>
                <a:tc>
                  <a:txBody>
                    <a:bodyPr/>
                    <a:lstStyle/>
                    <a:p>
                      <a:pPr algn="ctr" rtl="1"/>
                      <a:r>
                        <a:rPr lang="ar-EG" sz="1050" b="1" dirty="0" smtClean="0"/>
                        <a:t>11</a:t>
                      </a:r>
                      <a:endParaRPr lang="en-US" sz="1050" b="1" dirty="0"/>
                    </a:p>
                  </a:txBody>
                  <a:tcPr/>
                </a:tc>
                <a:tc>
                  <a:txBody>
                    <a:bodyPr/>
                    <a:lstStyle/>
                    <a:p>
                      <a:pPr algn="ctr" rtl="1"/>
                      <a:r>
                        <a:rPr lang="ar-EG" sz="1050" b="1" dirty="0" smtClean="0"/>
                        <a:t>9</a:t>
                      </a:r>
                      <a:endParaRPr lang="en-US" sz="1050" b="1" dirty="0"/>
                    </a:p>
                  </a:txBody>
                  <a:tcPr/>
                </a:tc>
              </a:tr>
              <a:tr h="216003">
                <a:tc>
                  <a:txBody>
                    <a:bodyPr/>
                    <a:lstStyle/>
                    <a:p>
                      <a:pPr algn="ctr" rtl="1"/>
                      <a:r>
                        <a:rPr lang="ar-EG" sz="1050" b="1" dirty="0" smtClean="0"/>
                        <a:t>12</a:t>
                      </a:r>
                      <a:endParaRPr lang="en-US" sz="1050" b="1" dirty="0"/>
                    </a:p>
                  </a:txBody>
                  <a:tcPr/>
                </a:tc>
                <a:tc>
                  <a:txBody>
                    <a:bodyPr/>
                    <a:lstStyle/>
                    <a:p>
                      <a:pPr algn="ctr" rtl="1"/>
                      <a:r>
                        <a:rPr lang="ar-EG" sz="1050" b="1" dirty="0" smtClean="0"/>
                        <a:t>10</a:t>
                      </a:r>
                      <a:endParaRPr lang="en-US" sz="1050" b="1" dirty="0"/>
                    </a:p>
                  </a:txBody>
                  <a:tcPr/>
                </a:tc>
                <a:tc>
                  <a:txBody>
                    <a:bodyPr/>
                    <a:lstStyle/>
                    <a:p>
                      <a:pPr algn="ctr" rtl="1"/>
                      <a:r>
                        <a:rPr lang="ar-EG" sz="1050" b="1" dirty="0" smtClean="0"/>
                        <a:t>10</a:t>
                      </a:r>
                      <a:endParaRPr lang="en-US" sz="1050" b="1" dirty="0"/>
                    </a:p>
                  </a:txBody>
                  <a:tcPr/>
                </a:tc>
              </a:tr>
              <a:tr h="216003">
                <a:tc>
                  <a:txBody>
                    <a:bodyPr/>
                    <a:lstStyle/>
                    <a:p>
                      <a:pPr algn="ctr" rtl="1"/>
                      <a:r>
                        <a:rPr lang="ar-EG" sz="1050" b="1" dirty="0" smtClean="0"/>
                        <a:t>11</a:t>
                      </a:r>
                      <a:endParaRPr lang="en-US" sz="1050" b="1" dirty="0"/>
                    </a:p>
                  </a:txBody>
                  <a:tcPr/>
                </a:tc>
                <a:tc>
                  <a:txBody>
                    <a:bodyPr/>
                    <a:lstStyle/>
                    <a:p>
                      <a:pPr algn="ctr" rtl="1"/>
                      <a:r>
                        <a:rPr lang="ar-EG" sz="1050" b="1" dirty="0" smtClean="0"/>
                        <a:t>9</a:t>
                      </a:r>
                      <a:endParaRPr lang="en-US" sz="1050" b="1" dirty="0"/>
                    </a:p>
                  </a:txBody>
                  <a:tcPr/>
                </a:tc>
                <a:tc>
                  <a:txBody>
                    <a:bodyPr/>
                    <a:lstStyle/>
                    <a:p>
                      <a:pPr algn="ctr" rtl="1"/>
                      <a:r>
                        <a:rPr lang="ar-EG" sz="1050" b="1" dirty="0" smtClean="0"/>
                        <a:t>11</a:t>
                      </a:r>
                      <a:endParaRPr lang="en-US" sz="1050" b="1" dirty="0"/>
                    </a:p>
                  </a:txBody>
                  <a:tcPr/>
                </a:tc>
              </a:tr>
              <a:tr h="216003">
                <a:tc>
                  <a:txBody>
                    <a:bodyPr/>
                    <a:lstStyle/>
                    <a:p>
                      <a:pPr algn="ctr" rtl="1"/>
                      <a:r>
                        <a:rPr lang="ar-EG" sz="1050" b="1" dirty="0" smtClean="0"/>
                        <a:t>10</a:t>
                      </a:r>
                      <a:endParaRPr lang="en-US" sz="1050" b="1" dirty="0"/>
                    </a:p>
                  </a:txBody>
                  <a:tcPr/>
                </a:tc>
                <a:tc>
                  <a:txBody>
                    <a:bodyPr/>
                    <a:lstStyle/>
                    <a:p>
                      <a:pPr algn="ctr" rtl="1"/>
                      <a:r>
                        <a:rPr lang="ar-EG" sz="1050" b="1" dirty="0" smtClean="0"/>
                        <a:t>8</a:t>
                      </a:r>
                      <a:endParaRPr lang="en-US" sz="1050" b="1" dirty="0"/>
                    </a:p>
                  </a:txBody>
                  <a:tcPr/>
                </a:tc>
                <a:tc>
                  <a:txBody>
                    <a:bodyPr/>
                    <a:lstStyle/>
                    <a:p>
                      <a:pPr algn="ctr" rtl="1"/>
                      <a:r>
                        <a:rPr lang="ar-EG" sz="1050" b="1" dirty="0" smtClean="0"/>
                        <a:t>12</a:t>
                      </a:r>
                      <a:endParaRPr lang="en-US" sz="1050" b="1" dirty="0"/>
                    </a:p>
                  </a:txBody>
                  <a:tcPr/>
                </a:tc>
              </a:tr>
              <a:tr h="216003">
                <a:tc>
                  <a:txBody>
                    <a:bodyPr/>
                    <a:lstStyle/>
                    <a:p>
                      <a:pPr marL="0" algn="ctr" rtl="1" eaLnBrk="1" latinLnBrk="0" hangingPunct="1"/>
                      <a:r>
                        <a:rPr kumimoji="0" lang="ar-EG" sz="1050" b="1" kern="1200" dirty="0" smtClean="0">
                          <a:solidFill>
                            <a:schemeClr val="dk1"/>
                          </a:solidFill>
                          <a:latin typeface="+mn-lt"/>
                          <a:ea typeface="+mn-ea"/>
                          <a:cs typeface="+mn-cs"/>
                        </a:rPr>
                        <a:t>9</a:t>
                      </a:r>
                      <a:endParaRPr kumimoji="0" lang="en-US" sz="1050" b="1" kern="1200" dirty="0">
                        <a:solidFill>
                          <a:schemeClr val="dk1"/>
                        </a:solidFill>
                        <a:latin typeface="+mn-lt"/>
                        <a:ea typeface="+mn-ea"/>
                        <a:cs typeface="+mn-cs"/>
                      </a:endParaRPr>
                    </a:p>
                  </a:txBody>
                  <a:tcPr/>
                </a:tc>
                <a:tc>
                  <a:txBody>
                    <a:bodyPr/>
                    <a:lstStyle/>
                    <a:p>
                      <a:pPr algn="ctr" rtl="1"/>
                      <a:r>
                        <a:rPr lang="ar-EG" sz="1050" b="1" dirty="0" smtClean="0"/>
                        <a:t>7</a:t>
                      </a:r>
                      <a:endParaRPr lang="en-US" sz="1050" b="1" dirty="0"/>
                    </a:p>
                  </a:txBody>
                  <a:tcPr/>
                </a:tc>
                <a:tc>
                  <a:txBody>
                    <a:bodyPr/>
                    <a:lstStyle/>
                    <a:p>
                      <a:pPr algn="ctr" rtl="1"/>
                      <a:r>
                        <a:rPr lang="ar-EG" sz="1050" b="1" dirty="0" smtClean="0"/>
                        <a:t>13</a:t>
                      </a:r>
                      <a:endParaRPr lang="en-US" sz="1050" b="1" dirty="0"/>
                    </a:p>
                  </a:txBody>
                  <a:tcPr/>
                </a:tc>
              </a:tr>
              <a:tr h="216003">
                <a:tc>
                  <a:txBody>
                    <a:bodyPr/>
                    <a:lstStyle/>
                    <a:p>
                      <a:pPr marL="0" algn="ctr" rtl="1" eaLnBrk="1" latinLnBrk="0" hangingPunct="1"/>
                      <a:r>
                        <a:rPr kumimoji="0" lang="ar-EG" sz="1050" b="1" kern="1200" dirty="0" smtClean="0">
                          <a:solidFill>
                            <a:schemeClr val="dk1"/>
                          </a:solidFill>
                          <a:latin typeface="+mn-lt"/>
                          <a:ea typeface="+mn-ea"/>
                          <a:cs typeface="+mn-cs"/>
                        </a:rPr>
                        <a:t>8</a:t>
                      </a:r>
                      <a:endParaRPr kumimoji="0" lang="en-US" sz="1050" b="1" kern="1200" dirty="0">
                        <a:solidFill>
                          <a:schemeClr val="dk1"/>
                        </a:solidFill>
                        <a:latin typeface="+mn-lt"/>
                        <a:ea typeface="+mn-ea"/>
                        <a:cs typeface="+mn-cs"/>
                      </a:endParaRPr>
                    </a:p>
                  </a:txBody>
                  <a:tcPr/>
                </a:tc>
                <a:tc>
                  <a:txBody>
                    <a:bodyPr/>
                    <a:lstStyle/>
                    <a:p>
                      <a:pPr algn="ctr" rtl="1"/>
                      <a:r>
                        <a:rPr lang="ar-EG" sz="1050" b="1" dirty="0" smtClean="0"/>
                        <a:t>6</a:t>
                      </a:r>
                      <a:endParaRPr lang="en-US" sz="1050" b="1" dirty="0"/>
                    </a:p>
                  </a:txBody>
                  <a:tcPr/>
                </a:tc>
                <a:tc>
                  <a:txBody>
                    <a:bodyPr/>
                    <a:lstStyle/>
                    <a:p>
                      <a:pPr algn="ctr" rtl="1"/>
                      <a:r>
                        <a:rPr lang="ar-EG" sz="1050" b="1" dirty="0" smtClean="0"/>
                        <a:t>14</a:t>
                      </a:r>
                      <a:endParaRPr lang="en-US" sz="1050" b="1" dirty="0"/>
                    </a:p>
                  </a:txBody>
                  <a:tcPr/>
                </a:tc>
              </a:tr>
              <a:tr h="22909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050" b="1" kern="1200" dirty="0" smtClean="0">
                          <a:solidFill>
                            <a:schemeClr val="dk1"/>
                          </a:solidFill>
                          <a:latin typeface="+mn-lt"/>
                          <a:ea typeface="+mn-ea"/>
                          <a:cs typeface="+mn-cs"/>
                        </a:rPr>
                        <a:t>7</a:t>
                      </a:r>
                    </a:p>
                  </a:txBody>
                  <a:tcPr/>
                </a:tc>
                <a:tc>
                  <a:txBody>
                    <a:bodyPr/>
                    <a:lstStyle/>
                    <a:p>
                      <a:pPr algn="ctr" rtl="1"/>
                      <a:r>
                        <a:rPr lang="ar-EG" sz="1050" b="1" dirty="0" smtClean="0"/>
                        <a:t>5</a:t>
                      </a:r>
                      <a:endParaRPr lang="en-US" sz="1050" b="1" dirty="0"/>
                    </a:p>
                  </a:txBody>
                  <a:tcPr/>
                </a:tc>
                <a:tc>
                  <a:txBody>
                    <a:bodyPr/>
                    <a:lstStyle/>
                    <a:p>
                      <a:pPr algn="ctr" rtl="1"/>
                      <a:r>
                        <a:rPr lang="ar-EG" sz="1050" b="1" dirty="0" smtClean="0"/>
                        <a:t>15</a:t>
                      </a:r>
                      <a:endParaRPr lang="en-US" sz="1050" b="1" dirty="0"/>
                    </a:p>
                  </a:txBody>
                  <a:tcPr/>
                </a:tc>
              </a:tr>
              <a:tr h="216003">
                <a:tc>
                  <a:txBody>
                    <a:bodyPr/>
                    <a:lstStyle/>
                    <a:p>
                      <a:pPr marL="0" algn="ctr" rtl="1" eaLnBrk="1" latinLnBrk="0" hangingPunct="1"/>
                      <a:r>
                        <a:rPr kumimoji="0" lang="ar-EG" sz="1050" b="1" kern="1200" smtClean="0">
                          <a:solidFill>
                            <a:schemeClr val="dk1"/>
                          </a:solidFill>
                          <a:latin typeface="+mn-lt"/>
                          <a:ea typeface="+mn-ea"/>
                          <a:cs typeface="+mn-cs"/>
                        </a:rPr>
                        <a:t>6</a:t>
                      </a:r>
                      <a:endParaRPr kumimoji="0" lang="en-US" sz="1050" b="1" kern="1200" dirty="0" smtClean="0">
                        <a:solidFill>
                          <a:schemeClr val="dk1"/>
                        </a:solidFill>
                        <a:latin typeface="+mn-lt"/>
                        <a:ea typeface="+mn-ea"/>
                        <a:cs typeface="+mn-cs"/>
                      </a:endParaRPr>
                    </a:p>
                  </a:txBody>
                  <a:tcPr/>
                </a:tc>
                <a:tc>
                  <a:txBody>
                    <a:bodyPr/>
                    <a:lstStyle/>
                    <a:p>
                      <a:pPr algn="ctr" rtl="1"/>
                      <a:r>
                        <a:rPr lang="ar-EG" sz="1050" b="1" dirty="0" smtClean="0"/>
                        <a:t>4</a:t>
                      </a:r>
                      <a:endParaRPr lang="en-US" sz="1050" b="1" dirty="0"/>
                    </a:p>
                  </a:txBody>
                  <a:tcPr/>
                </a:tc>
                <a:tc>
                  <a:txBody>
                    <a:bodyPr/>
                    <a:lstStyle/>
                    <a:p>
                      <a:pPr algn="ctr" rtl="1"/>
                      <a:r>
                        <a:rPr lang="ar-EG" sz="1050" b="1" dirty="0" smtClean="0"/>
                        <a:t>16</a:t>
                      </a:r>
                      <a:endParaRPr lang="en-US" sz="1050" b="1" dirty="0"/>
                    </a:p>
                  </a:txBody>
                  <a:tcPr/>
                </a:tc>
              </a:tr>
              <a:tr h="216003">
                <a:tc gridSpan="3">
                  <a:txBody>
                    <a:bodyPr/>
                    <a:lstStyle/>
                    <a:p>
                      <a:pPr algn="ctr" rtl="1"/>
                      <a:r>
                        <a:rPr lang="ar-EG" sz="1050" b="1" dirty="0" smtClean="0"/>
                        <a:t>الفطـــــــــــــــــــام</a:t>
                      </a:r>
                      <a:endParaRPr lang="en-US" sz="1050" b="1" dirty="0"/>
                    </a:p>
                  </a:txBody>
                  <a:tcPr/>
                </a:tc>
                <a:tc hMerge="1">
                  <a:txBody>
                    <a:bodyPr/>
                    <a:lstStyle/>
                    <a:p>
                      <a:pPr algn="ctr" rtl="1"/>
                      <a:endParaRPr lang="en-US" sz="1050" b="1" dirty="0"/>
                    </a:p>
                  </a:txBody>
                  <a:tcPr/>
                </a:tc>
                <a:tc hMerge="1">
                  <a:txBody>
                    <a:bodyPr/>
                    <a:lstStyle/>
                    <a:p>
                      <a:pPr algn="ctr" rtl="1"/>
                      <a:endParaRPr lang="en-US" sz="1050" b="1" dirty="0"/>
                    </a:p>
                  </a:txBody>
                  <a:tcPr/>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85800" y="1219200"/>
            <a:ext cx="76962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838200" y="1143000"/>
            <a:ext cx="7391400" cy="4724400"/>
          </a:xfrm>
        </p:spPr>
        <p:txBody>
          <a:bodyPr>
            <a:noAutofit/>
          </a:bodyPr>
          <a:lstStyle/>
          <a:p>
            <a:pPr marL="1423988" indent="-1155700" algn="just" rtl="1" eaLnBrk="1" fontAlgn="auto" hangingPunct="1">
              <a:lnSpc>
                <a:spcPct val="150000"/>
              </a:lnSpc>
              <a:spcAft>
                <a:spcPts val="0"/>
              </a:spcAft>
              <a:buFont typeface="Wingdings 2"/>
              <a:buNone/>
              <a:defRPr/>
            </a:pPr>
            <a:r>
              <a:rPr lang="ar-EG" sz="2400" b="1" dirty="0" smtClean="0">
                <a:solidFill>
                  <a:schemeClr val="tx1">
                    <a:lumMod val="95000"/>
                    <a:lumOff val="5000"/>
                  </a:schemeClr>
                </a:solidFill>
                <a:latin typeface="Times New Roman" pitchFamily="18" charset="0"/>
                <a:cs typeface="Times New Roman" pitchFamily="18" charset="0"/>
              </a:rPr>
              <a:t>السرسوب </a:t>
            </a:r>
            <a:r>
              <a:rPr lang="en-US" sz="2400" b="1" dirty="0" err="1" smtClean="0">
                <a:solidFill>
                  <a:schemeClr val="tx1">
                    <a:lumMod val="95000"/>
                    <a:lumOff val="5000"/>
                  </a:schemeClr>
                </a:solidFill>
                <a:latin typeface="Times New Roman" pitchFamily="18" charset="0"/>
                <a:cs typeface="Times New Roman" pitchFamily="18" charset="0"/>
              </a:rPr>
              <a:t>Colostrum</a:t>
            </a:r>
            <a:r>
              <a:rPr lang="en-US" sz="2400" b="1" dirty="0" smtClean="0">
                <a:solidFill>
                  <a:schemeClr val="tx1">
                    <a:lumMod val="95000"/>
                    <a:lumOff val="5000"/>
                  </a:schemeClr>
                </a:solidFill>
                <a:latin typeface="Times New Roman" pitchFamily="18" charset="0"/>
                <a:cs typeface="Times New Roman" pitchFamily="18" charset="0"/>
              </a:rPr>
              <a:t> </a:t>
            </a:r>
            <a:endParaRPr lang="ar-EG" sz="2400" b="1" dirty="0" smtClean="0">
              <a:solidFill>
                <a:schemeClr val="tx1">
                  <a:lumMod val="95000"/>
                  <a:lumOff val="5000"/>
                </a:schemeClr>
              </a:solidFill>
              <a:latin typeface="Times New Roman" pitchFamily="18" charset="0"/>
              <a:cs typeface="Times New Roman" pitchFamily="18" charset="0"/>
            </a:endParaRPr>
          </a:p>
          <a:p>
            <a:pPr marL="261938" indent="276225" algn="just" rtl="1" eaLnBrk="1" fontAlgn="auto" hangingPunct="1">
              <a:lnSpc>
                <a:spcPct val="150000"/>
              </a:lnSpc>
              <a:spcAft>
                <a:spcPts val="0"/>
              </a:spcAft>
              <a:buFont typeface="Wingdings 2" pitchFamily="18" charset="2"/>
              <a:buNone/>
              <a:defRPr/>
            </a:pPr>
            <a:r>
              <a:rPr lang="ar-SA" sz="1800" b="1" dirty="0" smtClean="0">
                <a:latin typeface="Times New Roman" pitchFamily="18" charset="0"/>
                <a:cs typeface="Times New Roman" pitchFamily="18" charset="0"/>
              </a:rPr>
              <a:t>يعتبر السرسوب مهم جداً فى تغذية العجول بعد الولادة مباشرة وخاصة فى الأربع أو الخمس أيام الأولى من حياته </a:t>
            </a:r>
            <a:r>
              <a:rPr lang="ar-EG" sz="1800" b="1" dirty="0" smtClean="0">
                <a:latin typeface="Times New Roman" pitchFamily="18" charset="0"/>
                <a:cs typeface="Times New Roman" pitchFamily="18" charset="0"/>
              </a:rPr>
              <a:t>، خاصة </a:t>
            </a:r>
            <a:r>
              <a:rPr lang="ar-SA" sz="1800" b="1" dirty="0" smtClean="0">
                <a:latin typeface="Times New Roman" pitchFamily="18" charset="0"/>
                <a:cs typeface="Times New Roman" pitchFamily="18" charset="0"/>
              </a:rPr>
              <a:t>فى أول وثانى يوم بعد ولادة العجل للأسباب الآتية:</a:t>
            </a:r>
            <a:endParaRPr lang="en-GB" sz="1800" b="1" dirty="0" smtClean="0">
              <a:latin typeface="Times New Roman" pitchFamily="18" charset="0"/>
              <a:cs typeface="Times New Roman" pitchFamily="18" charset="0"/>
            </a:endParaRPr>
          </a:p>
          <a:p>
            <a:pPr marL="538163" indent="-276225" algn="just" rtl="1">
              <a:lnSpc>
                <a:spcPct val="130000"/>
              </a:lnSpc>
              <a:buClrTx/>
              <a:buSzPct val="100000"/>
              <a:buFont typeface="+mj-lt"/>
              <a:buAutoNum type="arabicPeriod"/>
              <a:defRPr/>
            </a:pPr>
            <a:r>
              <a:rPr lang="ar-SA" sz="1800" b="1" dirty="0" smtClean="0">
                <a:latin typeface="Times New Roman" pitchFamily="18" charset="0"/>
                <a:cs typeface="Times New Roman" pitchFamily="18" charset="0"/>
              </a:rPr>
              <a:t>يعتبر مادة ملينة فيطرد الغائط من بطن العجول بعد الولادة.</a:t>
            </a:r>
            <a:endParaRPr lang="en-GB" sz="1800" b="1" dirty="0" smtClean="0">
              <a:latin typeface="Times New Roman" pitchFamily="18" charset="0"/>
              <a:cs typeface="Times New Roman" pitchFamily="18" charset="0"/>
            </a:endParaRPr>
          </a:p>
          <a:p>
            <a:pPr marL="538163" indent="-276225" algn="just" rtl="1">
              <a:lnSpc>
                <a:spcPct val="130000"/>
              </a:lnSpc>
              <a:buClrTx/>
              <a:buSzPct val="100000"/>
              <a:buFont typeface="+mj-lt"/>
              <a:buAutoNum type="arabicPeriod"/>
              <a:defRPr/>
            </a:pPr>
            <a:r>
              <a:rPr lang="ar-SA" sz="1800" b="1" dirty="0" smtClean="0">
                <a:latin typeface="Times New Roman" pitchFamily="18" charset="0"/>
                <a:cs typeface="Times New Roman" pitchFamily="18" charset="0"/>
              </a:rPr>
              <a:t>مادة غذائية غنية جداً بالمواد النافعة للعجل لارتفاع نسبة المواد </a:t>
            </a:r>
            <a:r>
              <a:rPr lang="ar-EG" sz="1800" b="1" dirty="0" smtClean="0">
                <a:latin typeface="Times New Roman" pitchFamily="18" charset="0"/>
                <a:cs typeface="Times New Roman" pitchFamily="18" charset="0"/>
              </a:rPr>
              <a:t>ا</a:t>
            </a:r>
            <a:r>
              <a:rPr lang="ar-SA" sz="1800" b="1" dirty="0" smtClean="0">
                <a:latin typeface="Times New Roman" pitchFamily="18" charset="0"/>
                <a:cs typeface="Times New Roman" pitchFamily="18" charset="0"/>
              </a:rPr>
              <a:t>لجافة البروتينية والمعدنية والفيتامينات وخاصة فيتامين "أ" الذى ترتفع نسبتة إلى عشرة أمثال نسبتة فى اللبن العادى وكذلك ارتفاع نسبة الحديد.</a:t>
            </a:r>
            <a:endParaRPr lang="en-GB" sz="1800" b="1" dirty="0" smtClean="0">
              <a:latin typeface="Times New Roman" pitchFamily="18" charset="0"/>
              <a:cs typeface="Times New Roman" pitchFamily="18" charset="0"/>
            </a:endParaRPr>
          </a:p>
          <a:p>
            <a:pPr marL="538163" indent="-276225" algn="just" rtl="1">
              <a:lnSpc>
                <a:spcPct val="130000"/>
              </a:lnSpc>
              <a:buClrTx/>
              <a:buSzPct val="100000"/>
              <a:buFont typeface="+mj-lt"/>
              <a:buAutoNum type="arabicPeriod"/>
              <a:defRPr/>
            </a:pPr>
            <a:r>
              <a:rPr lang="ar-SA" sz="1800" b="1" dirty="0" smtClean="0">
                <a:latin typeface="Times New Roman" pitchFamily="18" charset="0"/>
                <a:cs typeface="Times New Roman" pitchFamily="18" charset="0"/>
              </a:rPr>
              <a:t>ارتفاع نسبة البروتينات وهى غالبا تكون على صورة جلوبيولين</a:t>
            </a:r>
            <a:r>
              <a:rPr lang="ar-EG"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المناعة التى تصل نسبتة إلى 14-20% فى أول رضاعة، ثم تنخفض إلى 8-12% فى ثانى رضاعة، ثم إلى 5-6 فى الرضاعة الثالثة، ثم إلى 4%، وهذا الجلوبيولين يساعد العجل على </a:t>
            </a:r>
            <a:r>
              <a:rPr lang="ar-SA" sz="1800" b="1" u="sng" dirty="0" smtClean="0">
                <a:latin typeface="Times New Roman" pitchFamily="18" charset="0"/>
                <a:cs typeface="Times New Roman" pitchFamily="18" charset="0"/>
              </a:rPr>
              <a:t>تكوين الأجسام المناعية ضد أمراض الجهاز الهضمى </a:t>
            </a:r>
            <a:r>
              <a:rPr lang="ar-EG" sz="1800" b="1" u="sng" dirty="0" smtClean="0">
                <a:latin typeface="Times New Roman" pitchFamily="18" charset="0"/>
                <a:cs typeface="Times New Roman" pitchFamily="18" charset="0"/>
              </a:rPr>
              <a:t>و</a:t>
            </a:r>
            <a:r>
              <a:rPr lang="ar-SA" sz="1800" b="1" u="sng" dirty="0" smtClean="0">
                <a:latin typeface="Times New Roman" pitchFamily="18" charset="0"/>
                <a:cs typeface="Times New Roman" pitchFamily="18" charset="0"/>
              </a:rPr>
              <a:t>التنفسى</a:t>
            </a:r>
            <a:r>
              <a:rPr lang="en-US" sz="1800" b="1" dirty="0" smtClean="0">
                <a:latin typeface="Times New Roman" pitchFamily="18" charset="0"/>
                <a:cs typeface="Times New Roman" pitchFamily="18" charset="0"/>
              </a:rPr>
              <a:t>.</a:t>
            </a:r>
            <a:endParaRPr lang="ar-EG" sz="1800" b="1" dirty="0" smtClean="0">
              <a:solidFill>
                <a:schemeClr val="tx1">
                  <a:lumMod val="95000"/>
                  <a:lumOff val="5000"/>
                </a:schemeClr>
              </a:solidFill>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820" name="Content Placeholder 2"/>
          <p:cNvSpPr>
            <a:spLocks noGrp="1"/>
          </p:cNvSpPr>
          <p:nvPr>
            <p:ph idx="1"/>
          </p:nvPr>
        </p:nvSpPr>
        <p:spPr>
          <a:xfrm>
            <a:off x="1219200" y="1219200"/>
            <a:ext cx="6705600" cy="1066800"/>
          </a:xfrm>
        </p:spPr>
        <p:txBody>
          <a:bodyPr/>
          <a:lstStyle/>
          <a:p>
            <a:pPr marL="165100" indent="0" algn="ctr" rtl="1" eaLnBrk="1" hangingPunct="1">
              <a:buFont typeface="Wingdings 2" pitchFamily="18" charset="2"/>
              <a:buNone/>
            </a:pPr>
            <a:r>
              <a:rPr lang="ar-EG" sz="2600" b="1" smtClean="0">
                <a:latin typeface="Times New Roman" pitchFamily="18" charset="0"/>
                <a:cs typeface="Times New Roman" pitchFamily="18" charset="0"/>
              </a:rPr>
              <a:t>أمثلة لمخاليط الأعلاف المركزة المستخدمة</a:t>
            </a:r>
          </a:p>
          <a:p>
            <a:pPr marL="165100" indent="0" algn="ctr" rtl="1" eaLnBrk="1" hangingPunct="1">
              <a:buFont typeface="Wingdings 2" pitchFamily="18" charset="2"/>
              <a:buNone/>
            </a:pPr>
            <a:r>
              <a:rPr lang="ar-EG" sz="2600" b="1" smtClean="0">
                <a:latin typeface="Times New Roman" pitchFamily="18" charset="0"/>
                <a:cs typeface="Times New Roman" pitchFamily="18" charset="0"/>
              </a:rPr>
              <a:t>عند إتباع الرضاعة الصناعية على اللبن الكامل</a:t>
            </a:r>
          </a:p>
        </p:txBody>
      </p:sp>
      <p:graphicFrame>
        <p:nvGraphicFramePr>
          <p:cNvPr id="7" name="Table 6"/>
          <p:cNvGraphicFramePr>
            <a:graphicFrameLocks noGrp="1"/>
          </p:cNvGraphicFramePr>
          <p:nvPr/>
        </p:nvGraphicFramePr>
        <p:xfrm>
          <a:off x="4724400" y="2514600"/>
          <a:ext cx="3048000" cy="3200400"/>
        </p:xfrm>
        <a:graphic>
          <a:graphicData uri="http://schemas.openxmlformats.org/drawingml/2006/table">
            <a:tbl>
              <a:tblPr firstRow="1" bandRow="1">
                <a:tableStyleId>{5C22544A-7EE6-4342-B048-85BDC9FD1C3A}</a:tableStyleId>
              </a:tblPr>
              <a:tblGrid>
                <a:gridCol w="1371600"/>
                <a:gridCol w="1676400"/>
              </a:tblGrid>
              <a:tr h="383628">
                <a:tc>
                  <a:txBody>
                    <a:bodyPr/>
                    <a:lstStyle/>
                    <a:p>
                      <a:pPr algn="ctr" rtl="1"/>
                      <a:r>
                        <a:rPr lang="ar-EG" dirty="0" smtClean="0">
                          <a:latin typeface="Times New Roman" pitchFamily="18" charset="0"/>
                          <a:cs typeface="Times New Roman" pitchFamily="18" charset="0"/>
                        </a:rPr>
                        <a:t>نسبته</a:t>
                      </a:r>
                      <a:endParaRPr lang="en-US" dirty="0">
                        <a:latin typeface="Times New Roman" pitchFamily="18" charset="0"/>
                        <a:cs typeface="Times New Roman" pitchFamily="18" charset="0"/>
                      </a:endParaRPr>
                    </a:p>
                  </a:txBody>
                  <a:tcPr/>
                </a:tc>
                <a:tc>
                  <a:txBody>
                    <a:bodyPr/>
                    <a:lstStyle/>
                    <a:p>
                      <a:pPr algn="ctr" rtl="1"/>
                      <a:r>
                        <a:rPr lang="ar-EG" dirty="0" smtClean="0">
                          <a:latin typeface="Times New Roman" pitchFamily="18" charset="0"/>
                          <a:cs typeface="Times New Roman" pitchFamily="18" charset="0"/>
                        </a:rPr>
                        <a:t>المكون</a:t>
                      </a:r>
                      <a:endParaRPr lang="en-US" dirty="0">
                        <a:latin typeface="Times New Roman" pitchFamily="18" charset="0"/>
                        <a:cs typeface="Times New Roman" pitchFamily="18" charset="0"/>
                      </a:endParaRPr>
                    </a:p>
                  </a:txBody>
                  <a:tcPr/>
                </a:tc>
              </a:tr>
              <a:tr h="562303">
                <a:tc>
                  <a:txBody>
                    <a:bodyPr/>
                    <a:lstStyle/>
                    <a:p>
                      <a:pPr algn="ctr" rtl="1"/>
                      <a:r>
                        <a:rPr lang="ar-EG" dirty="0" smtClean="0"/>
                        <a:t>40%</a:t>
                      </a:r>
                      <a:endParaRPr lang="en-US" dirty="0"/>
                    </a:p>
                  </a:txBody>
                  <a:tcPr/>
                </a:tc>
                <a:tc>
                  <a:txBody>
                    <a:bodyPr/>
                    <a:lstStyle/>
                    <a:p>
                      <a:pPr algn="ctr" rtl="1"/>
                      <a:r>
                        <a:rPr lang="ar-EG" dirty="0" smtClean="0"/>
                        <a:t>كسب كتان</a:t>
                      </a:r>
                      <a:endParaRPr lang="en-US" dirty="0"/>
                    </a:p>
                  </a:txBody>
                  <a:tcPr/>
                </a:tc>
              </a:tr>
              <a:tr h="551793">
                <a:tc>
                  <a:txBody>
                    <a:bodyPr/>
                    <a:lstStyle/>
                    <a:p>
                      <a:pPr algn="ctr" rtl="1"/>
                      <a:r>
                        <a:rPr lang="ar-EG" dirty="0" smtClean="0"/>
                        <a:t>50%</a:t>
                      </a:r>
                      <a:endParaRPr lang="en-US" dirty="0"/>
                    </a:p>
                  </a:txBody>
                  <a:tcPr/>
                </a:tc>
                <a:tc>
                  <a:txBody>
                    <a:bodyPr/>
                    <a:lstStyle/>
                    <a:p>
                      <a:pPr algn="ctr" rtl="1"/>
                      <a:r>
                        <a:rPr lang="ar-EG" dirty="0" smtClean="0"/>
                        <a:t>فول مجروش</a:t>
                      </a:r>
                      <a:endParaRPr lang="en-US" dirty="0"/>
                    </a:p>
                  </a:txBody>
                  <a:tcPr/>
                </a:tc>
              </a:tr>
              <a:tr h="551793">
                <a:tc>
                  <a:txBody>
                    <a:bodyPr/>
                    <a:lstStyle/>
                    <a:p>
                      <a:pPr algn="ctr" rtl="1"/>
                      <a:r>
                        <a:rPr lang="ar-EG" dirty="0" smtClean="0"/>
                        <a:t>10%</a:t>
                      </a:r>
                      <a:endParaRPr lang="en-US" dirty="0"/>
                    </a:p>
                  </a:txBody>
                  <a:tcPr/>
                </a:tc>
                <a:tc>
                  <a:txBody>
                    <a:bodyPr/>
                    <a:lstStyle/>
                    <a:p>
                      <a:pPr algn="ctr" rtl="1"/>
                      <a:r>
                        <a:rPr lang="ar-EG" dirty="0" smtClean="0"/>
                        <a:t>ذرة مجروش</a:t>
                      </a:r>
                      <a:endParaRPr lang="en-US" dirty="0"/>
                    </a:p>
                  </a:txBody>
                  <a:tcPr/>
                </a:tc>
              </a:tr>
              <a:tr h="1150883">
                <a:tc>
                  <a:txBody>
                    <a:bodyPr/>
                    <a:lstStyle/>
                    <a:p>
                      <a:pPr algn="ctr" rtl="1"/>
                      <a:endParaRPr lang="ar-EG" b="1" dirty="0" smtClean="0"/>
                    </a:p>
                    <a:p>
                      <a:pPr algn="ctr" rtl="1"/>
                      <a:r>
                        <a:rPr lang="ar-EG" b="1" dirty="0" smtClean="0"/>
                        <a:t>100%</a:t>
                      </a:r>
                      <a:endParaRPr lang="en-US" b="1" dirty="0"/>
                    </a:p>
                  </a:txBody>
                  <a:tcPr/>
                </a:tc>
                <a:tc>
                  <a:txBody>
                    <a:bodyPr/>
                    <a:lstStyle/>
                    <a:p>
                      <a:pPr algn="ctr" rtl="1"/>
                      <a:endParaRPr lang="ar-EG" b="1" dirty="0" smtClean="0"/>
                    </a:p>
                    <a:p>
                      <a:pPr algn="ctr" rtl="1"/>
                      <a:r>
                        <a:rPr lang="ar-EG" b="1" dirty="0" smtClean="0"/>
                        <a:t>الإجمالى</a:t>
                      </a:r>
                      <a:endParaRPr lang="en-US" b="1" dirty="0"/>
                    </a:p>
                  </a:txBody>
                  <a:tcPr/>
                </a:tc>
              </a:tr>
            </a:tbl>
          </a:graphicData>
        </a:graphic>
      </p:graphicFrame>
      <p:graphicFrame>
        <p:nvGraphicFramePr>
          <p:cNvPr id="9" name="Table 8"/>
          <p:cNvGraphicFramePr>
            <a:graphicFrameLocks noGrp="1"/>
          </p:cNvGraphicFramePr>
          <p:nvPr/>
        </p:nvGraphicFramePr>
        <p:xfrm>
          <a:off x="1447800" y="2528888"/>
          <a:ext cx="3048000" cy="3156230"/>
        </p:xfrm>
        <a:graphic>
          <a:graphicData uri="http://schemas.openxmlformats.org/drawingml/2006/table">
            <a:tbl>
              <a:tblPr firstRow="1" bandRow="1">
                <a:tableStyleId>{5C22544A-7EE6-4342-B048-85BDC9FD1C3A}</a:tableStyleId>
              </a:tblPr>
              <a:tblGrid>
                <a:gridCol w="1219200"/>
                <a:gridCol w="1828800"/>
              </a:tblGrid>
              <a:tr h="365685">
                <a:tc>
                  <a:txBody>
                    <a:bodyPr/>
                    <a:lstStyle/>
                    <a:p>
                      <a:pPr algn="ctr" rtl="1"/>
                      <a:r>
                        <a:rPr lang="ar-EG" sz="1800" dirty="0" smtClean="0">
                          <a:latin typeface="Times New Roman" pitchFamily="18" charset="0"/>
                          <a:cs typeface="Times New Roman" pitchFamily="18" charset="0"/>
                        </a:rPr>
                        <a:t>نسبته</a:t>
                      </a:r>
                      <a:endParaRPr lang="en-US" sz="1800" dirty="0">
                        <a:latin typeface="Times New Roman" pitchFamily="18" charset="0"/>
                        <a:cs typeface="Times New Roman" pitchFamily="18" charset="0"/>
                      </a:endParaRPr>
                    </a:p>
                  </a:txBody>
                  <a:tcPr marT="45702" marB="45702"/>
                </a:tc>
                <a:tc>
                  <a:txBody>
                    <a:bodyPr/>
                    <a:lstStyle/>
                    <a:p>
                      <a:pPr algn="ctr" rtl="1"/>
                      <a:r>
                        <a:rPr lang="ar-EG" sz="1800" dirty="0" smtClean="0">
                          <a:latin typeface="Times New Roman" pitchFamily="18" charset="0"/>
                          <a:cs typeface="Times New Roman" pitchFamily="18" charset="0"/>
                        </a:rPr>
                        <a:t>المكون</a:t>
                      </a:r>
                      <a:endParaRPr lang="en-US" sz="1800" dirty="0">
                        <a:latin typeface="Times New Roman" pitchFamily="18" charset="0"/>
                        <a:cs typeface="Times New Roman" pitchFamily="18" charset="0"/>
                      </a:endParaRPr>
                    </a:p>
                  </a:txBody>
                  <a:tcPr marT="45702" marB="45702"/>
                </a:tc>
              </a:tr>
              <a:tr h="335210">
                <a:tc>
                  <a:txBody>
                    <a:bodyPr/>
                    <a:lstStyle/>
                    <a:p>
                      <a:pPr algn="ctr" rtl="1"/>
                      <a:r>
                        <a:rPr lang="ar-EG" sz="1600" dirty="0" smtClean="0"/>
                        <a:t>25%</a:t>
                      </a:r>
                      <a:endParaRPr lang="en-US" sz="1600" dirty="0"/>
                    </a:p>
                  </a:txBody>
                  <a:tcPr marT="45702" marB="45702"/>
                </a:tc>
                <a:tc>
                  <a:txBody>
                    <a:bodyPr/>
                    <a:lstStyle/>
                    <a:p>
                      <a:pPr algn="ctr" rtl="1"/>
                      <a:r>
                        <a:rPr lang="ar-EG" sz="1600" dirty="0" smtClean="0"/>
                        <a:t>كسب قطن مقشور</a:t>
                      </a:r>
                      <a:endParaRPr lang="en-US" sz="1600" dirty="0"/>
                    </a:p>
                  </a:txBody>
                  <a:tcPr marT="45702" marB="45702"/>
                </a:tc>
              </a:tr>
              <a:tr h="335210">
                <a:tc>
                  <a:txBody>
                    <a:bodyPr/>
                    <a:lstStyle/>
                    <a:p>
                      <a:pPr algn="ctr" rtl="1"/>
                      <a:r>
                        <a:rPr lang="ar-EG" sz="1600" dirty="0" smtClean="0"/>
                        <a:t>25%</a:t>
                      </a:r>
                      <a:endParaRPr lang="en-US" sz="1600" dirty="0"/>
                    </a:p>
                  </a:txBody>
                  <a:tcPr marT="45702" marB="45702"/>
                </a:tc>
                <a:tc>
                  <a:txBody>
                    <a:bodyPr/>
                    <a:lstStyle/>
                    <a:p>
                      <a:pPr algn="ctr" rtl="1"/>
                      <a:r>
                        <a:rPr lang="ar-EG" sz="1600" dirty="0" smtClean="0"/>
                        <a:t>رجيع كون</a:t>
                      </a:r>
                      <a:endParaRPr lang="en-US" sz="1600" dirty="0"/>
                    </a:p>
                  </a:txBody>
                  <a:tcPr marT="45702" marB="45702"/>
                </a:tc>
              </a:tr>
              <a:tr h="335210">
                <a:tc>
                  <a:txBody>
                    <a:bodyPr/>
                    <a:lstStyle/>
                    <a:p>
                      <a:pPr algn="ctr" rtl="1"/>
                      <a:r>
                        <a:rPr lang="ar-EG" sz="1600" dirty="0" smtClean="0"/>
                        <a:t>20%</a:t>
                      </a:r>
                      <a:endParaRPr lang="en-US" sz="1600" dirty="0"/>
                    </a:p>
                  </a:txBody>
                  <a:tcPr marT="45702" marB="45702"/>
                </a:tc>
                <a:tc>
                  <a:txBody>
                    <a:bodyPr/>
                    <a:lstStyle/>
                    <a:p>
                      <a:pPr algn="ctr" rtl="1"/>
                      <a:r>
                        <a:rPr lang="ar-EG" sz="1600" dirty="0" smtClean="0"/>
                        <a:t>نخالة قمح</a:t>
                      </a:r>
                      <a:endParaRPr lang="en-US" sz="1600" dirty="0"/>
                    </a:p>
                  </a:txBody>
                  <a:tcPr marT="45702" marB="45702"/>
                </a:tc>
              </a:tr>
              <a:tr h="335210">
                <a:tc>
                  <a:txBody>
                    <a:bodyPr/>
                    <a:lstStyle/>
                    <a:p>
                      <a:pPr algn="ctr" rtl="1"/>
                      <a:r>
                        <a:rPr lang="ar-EG" sz="1600" dirty="0" smtClean="0"/>
                        <a:t>15%</a:t>
                      </a:r>
                      <a:endParaRPr lang="en-US" sz="1600" dirty="0"/>
                    </a:p>
                  </a:txBody>
                  <a:tcPr marT="45702" marB="45702"/>
                </a:tc>
                <a:tc>
                  <a:txBody>
                    <a:bodyPr/>
                    <a:lstStyle/>
                    <a:p>
                      <a:pPr algn="ctr" rtl="1"/>
                      <a:r>
                        <a:rPr lang="ar-EG" sz="1600" dirty="0" smtClean="0"/>
                        <a:t>شعير</a:t>
                      </a:r>
                      <a:endParaRPr lang="en-US" sz="1600" dirty="0"/>
                    </a:p>
                  </a:txBody>
                  <a:tcPr marT="45702" marB="45702"/>
                </a:tc>
              </a:tr>
              <a:tr h="335210">
                <a:tc>
                  <a:txBody>
                    <a:bodyPr/>
                    <a:lstStyle/>
                    <a:p>
                      <a:pPr algn="ctr" rtl="1"/>
                      <a:r>
                        <a:rPr lang="ar-EG" sz="1600" dirty="0" smtClean="0"/>
                        <a:t>12%</a:t>
                      </a:r>
                      <a:endParaRPr lang="en-US" sz="1600" dirty="0"/>
                    </a:p>
                  </a:txBody>
                  <a:tcPr marT="45702" marB="45702"/>
                </a:tc>
                <a:tc>
                  <a:txBody>
                    <a:bodyPr/>
                    <a:lstStyle/>
                    <a:p>
                      <a:pPr algn="ctr" rtl="1"/>
                      <a:r>
                        <a:rPr lang="ar-EG" sz="1600" dirty="0" smtClean="0"/>
                        <a:t>كسب كتان</a:t>
                      </a:r>
                      <a:endParaRPr lang="en-US" sz="1600" dirty="0"/>
                    </a:p>
                  </a:txBody>
                  <a:tcPr marT="45702" marB="45702"/>
                </a:tc>
              </a:tr>
              <a:tr h="335210">
                <a:tc>
                  <a:txBody>
                    <a:bodyPr/>
                    <a:lstStyle/>
                    <a:p>
                      <a:pPr algn="ctr" rtl="1"/>
                      <a:r>
                        <a:rPr lang="ar-EG" sz="1600" dirty="0" smtClean="0"/>
                        <a:t>2%</a:t>
                      </a:r>
                      <a:endParaRPr lang="en-US" sz="1600" dirty="0"/>
                    </a:p>
                  </a:txBody>
                  <a:tcPr marT="45702" marB="45702"/>
                </a:tc>
                <a:tc>
                  <a:txBody>
                    <a:bodyPr/>
                    <a:lstStyle/>
                    <a:p>
                      <a:pPr algn="ctr" rtl="1"/>
                      <a:r>
                        <a:rPr lang="ar-EG" sz="1600" dirty="0" smtClean="0"/>
                        <a:t>حجر جيرى</a:t>
                      </a:r>
                      <a:endParaRPr lang="en-US" sz="1600" dirty="0"/>
                    </a:p>
                  </a:txBody>
                  <a:tcPr marT="45702" marB="45702"/>
                </a:tc>
              </a:tr>
              <a:tr h="335210">
                <a:tc>
                  <a:txBody>
                    <a:bodyPr/>
                    <a:lstStyle/>
                    <a:p>
                      <a:pPr algn="ctr" rtl="1"/>
                      <a:r>
                        <a:rPr lang="ar-EG" sz="1600" dirty="0" smtClean="0"/>
                        <a:t>1%</a:t>
                      </a:r>
                      <a:endParaRPr lang="en-US" sz="1600" dirty="0"/>
                    </a:p>
                  </a:txBody>
                  <a:tcPr marT="45702" marB="45702"/>
                </a:tc>
                <a:tc>
                  <a:txBody>
                    <a:bodyPr/>
                    <a:lstStyle/>
                    <a:p>
                      <a:pPr algn="ctr" rtl="1"/>
                      <a:r>
                        <a:rPr lang="ar-EG" sz="1600" dirty="0" smtClean="0"/>
                        <a:t>ملح طعام</a:t>
                      </a:r>
                      <a:endParaRPr lang="en-US" sz="1600" dirty="0"/>
                    </a:p>
                  </a:txBody>
                  <a:tcPr marT="45702" marB="45702"/>
                </a:tc>
              </a:tr>
              <a:tr h="443798">
                <a:tc>
                  <a:txBody>
                    <a:bodyPr/>
                    <a:lstStyle/>
                    <a:p>
                      <a:pPr algn="ctr" rtl="1"/>
                      <a:r>
                        <a:rPr lang="ar-EG" sz="1800" b="1" dirty="0" smtClean="0"/>
                        <a:t>100%</a:t>
                      </a:r>
                      <a:endParaRPr lang="en-US" sz="1800" b="1" dirty="0"/>
                    </a:p>
                  </a:txBody>
                  <a:tcPr marT="45702" marB="45702"/>
                </a:tc>
                <a:tc>
                  <a:txBody>
                    <a:bodyPr/>
                    <a:lstStyle/>
                    <a:p>
                      <a:pPr algn="ctr" rtl="1"/>
                      <a:r>
                        <a:rPr lang="ar-EG" sz="1800" b="1" dirty="0" smtClean="0"/>
                        <a:t>الإجمالى</a:t>
                      </a:r>
                      <a:endParaRPr lang="en-US" sz="1800" b="1" dirty="0"/>
                    </a:p>
                  </a:txBody>
                  <a:tcPr marT="45702" marB="45702"/>
                </a:tc>
              </a:tr>
            </a:tbl>
          </a:graphicData>
        </a:graphic>
      </p:graphicFrame>
      <p:sp>
        <p:nvSpPr>
          <p:cNvPr id="10"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4038600" y="1219200"/>
            <a:ext cx="4191000" cy="4572000"/>
          </a:xfrm>
        </p:spPr>
        <p:txBody>
          <a:bodyPr/>
          <a:lstStyle/>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الرضاعة الصناعية</a:t>
            </a:r>
          </a:p>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على</a:t>
            </a:r>
          </a:p>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اللبن الكامل مع اللبن الفرز</a:t>
            </a:r>
          </a:p>
          <a:p>
            <a:pPr marL="165100" indent="0" algn="ctr" rtl="1" eaLnBrk="1" hangingPunct="1">
              <a:lnSpc>
                <a:spcPct val="11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وفيها بستبدل اللبن الكامل نظراً لإرتفاع ثمنه باللبن الفرز ( بعد تعديل نسبة الدهن فيه) تدريجياً بدءاً من الأسبوع الثالث والرابع باستبدال 1 رطل لبن كامل بـ 1 رطل لبن فرز كل يومين حتى يتم الإعتماد تماماً فى نهاية الأسبوع الرابع على اللبن الفرز.</a:t>
            </a:r>
          </a:p>
          <a:p>
            <a:pPr marL="165100" indent="0" algn="ctr" rtl="1" eaLnBrk="1" hangingPunct="1">
              <a:lnSpc>
                <a:spcPct val="110000"/>
              </a:lnSpc>
              <a:buFont typeface="Wingdings 2" pitchFamily="18" charset="2"/>
              <a:buNone/>
              <a:defRPr/>
            </a:pPr>
            <a:r>
              <a:rPr lang="ar-EG" sz="2000" b="1" dirty="0" smtClean="0">
                <a:solidFill>
                  <a:srgbClr val="FF0000"/>
                </a:solidFill>
                <a:latin typeface="Times New Roman" pitchFamily="18" charset="0"/>
                <a:cs typeface="Times New Roman" pitchFamily="18" charset="0"/>
              </a:rPr>
              <a:t>أنظر جدول 8 ، 9</a:t>
            </a:r>
          </a:p>
          <a:p>
            <a:pPr marL="165100" indent="0" algn="ctr" rtl="1" eaLnBrk="1" hangingPunct="1">
              <a:lnSpc>
                <a:spcPct val="110000"/>
              </a:lnSpc>
              <a:buFont typeface="Wingdings 2" pitchFamily="18" charset="2"/>
              <a:buNone/>
              <a:defRPr/>
            </a:pPr>
            <a:r>
              <a:rPr lang="ar-EG" sz="2000" b="1" dirty="0" smtClean="0">
                <a:solidFill>
                  <a:srgbClr val="FF0000"/>
                </a:solidFill>
                <a:latin typeface="Times New Roman" pitchFamily="18" charset="0"/>
                <a:cs typeface="Times New Roman" pitchFamily="18" charset="0"/>
              </a:rPr>
              <a:t>الرضاعة الصناعية لعجول الجاموس على اللبن الكامل واللبن الفرز</a:t>
            </a:r>
          </a:p>
          <a:p>
            <a:pPr marL="165100" indent="0" algn="ctr" rtl="1" eaLnBrk="1" hangingPunct="1">
              <a:lnSpc>
                <a:spcPct val="150000"/>
              </a:lnSpc>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1052513" y="1311275"/>
          <a:ext cx="2846387" cy="4376732"/>
        </p:xfrm>
        <a:graphic>
          <a:graphicData uri="http://schemas.openxmlformats.org/drawingml/2006/table">
            <a:tbl>
              <a:tblPr firstRow="1" bandRow="1">
                <a:tableStyleId>{5C22544A-7EE6-4342-B048-85BDC9FD1C3A}</a:tableStyleId>
              </a:tblPr>
              <a:tblGrid>
                <a:gridCol w="2024694"/>
                <a:gridCol w="821693"/>
              </a:tblGrid>
              <a:tr h="353452">
                <a:tc>
                  <a:txBody>
                    <a:bodyPr/>
                    <a:lstStyle/>
                    <a:p>
                      <a:pPr algn="ctr" rtl="1"/>
                      <a:r>
                        <a:rPr lang="ar-EG" sz="1000" dirty="0" smtClean="0"/>
                        <a:t>برنامج الرضاعة</a:t>
                      </a:r>
                      <a:endParaRPr lang="en-US" sz="1000" dirty="0"/>
                    </a:p>
                  </a:txBody>
                  <a:tcPr marL="91443" marR="91443" marT="45719" marB="45719"/>
                </a:tc>
                <a:tc>
                  <a:txBody>
                    <a:bodyPr/>
                    <a:lstStyle/>
                    <a:p>
                      <a:pPr algn="ctr" rtl="1"/>
                      <a:r>
                        <a:rPr lang="ar-EG" sz="1000" dirty="0" smtClean="0"/>
                        <a:t>الاسبوع</a:t>
                      </a:r>
                      <a:endParaRPr lang="en-US" sz="1000" dirty="0"/>
                    </a:p>
                  </a:txBody>
                  <a:tcPr marL="91443" marR="91443" marT="45719" marB="45719"/>
                </a:tc>
              </a:tr>
              <a:tr h="251455">
                <a:tc>
                  <a:txBody>
                    <a:bodyPr/>
                    <a:lstStyle/>
                    <a:p>
                      <a:pPr algn="ctr" rtl="1"/>
                      <a:r>
                        <a:rPr lang="ar-EG" sz="1000" b="1" dirty="0" smtClean="0"/>
                        <a:t>السرسوب</a:t>
                      </a:r>
                      <a:endParaRPr lang="en-US" sz="1000" b="1" dirty="0"/>
                    </a:p>
                  </a:txBody>
                  <a:tcPr marL="91443" marR="91443" marT="45719" marB="45719"/>
                </a:tc>
                <a:tc>
                  <a:txBody>
                    <a:bodyPr/>
                    <a:lstStyle/>
                    <a:p>
                      <a:pPr algn="ctr" rtl="1"/>
                      <a:r>
                        <a:rPr lang="ar-EG" sz="1000" b="1" dirty="0" smtClean="0"/>
                        <a:t>4 أيام</a:t>
                      </a:r>
                      <a:endParaRPr lang="en-US" sz="1000" b="1" dirty="0"/>
                    </a:p>
                  </a:txBody>
                  <a:tcPr marL="91443" marR="91443" marT="45719" marB="45719"/>
                </a:tc>
              </a:tr>
              <a:tr h="251455">
                <a:tc>
                  <a:txBody>
                    <a:bodyPr/>
                    <a:lstStyle/>
                    <a:p>
                      <a:pPr algn="ctr" rtl="1"/>
                      <a:r>
                        <a:rPr lang="ar-EG" sz="1000" b="1" dirty="0" smtClean="0"/>
                        <a:t>لبن كامل</a:t>
                      </a:r>
                      <a:endParaRPr lang="en-US" sz="1000" b="1" dirty="0"/>
                    </a:p>
                  </a:txBody>
                  <a:tcPr marL="91443" marR="91443" marT="45719" marB="45719"/>
                </a:tc>
                <a:tc>
                  <a:txBody>
                    <a:bodyPr/>
                    <a:lstStyle/>
                    <a:p>
                      <a:pPr algn="ctr" rtl="1"/>
                      <a:r>
                        <a:rPr lang="ar-EG" sz="1000" b="1" dirty="0" smtClean="0"/>
                        <a:t>1- 2</a:t>
                      </a:r>
                      <a:endParaRPr lang="en-US" sz="1000" b="1" dirty="0"/>
                    </a:p>
                  </a:txBody>
                  <a:tcPr marL="91443" marR="91443" marT="45719" marB="45719"/>
                </a:tc>
              </a:tr>
              <a:tr h="251455">
                <a:tc>
                  <a:txBody>
                    <a:bodyPr/>
                    <a:lstStyle/>
                    <a:p>
                      <a:pPr algn="ctr" rtl="1"/>
                      <a:r>
                        <a:rPr lang="ar-EG" sz="1000" b="1" dirty="0" smtClean="0"/>
                        <a:t>لبن كامل + لبن فرز</a:t>
                      </a:r>
                      <a:endParaRPr lang="en-US" sz="1000" b="1" dirty="0"/>
                    </a:p>
                  </a:txBody>
                  <a:tcPr marL="91443" marR="91443" marT="45719" marB="45719"/>
                </a:tc>
                <a:tc>
                  <a:txBody>
                    <a:bodyPr/>
                    <a:lstStyle/>
                    <a:p>
                      <a:pPr algn="ctr" rtl="1"/>
                      <a:r>
                        <a:rPr lang="ar-EG" sz="1000" b="1" dirty="0" smtClean="0"/>
                        <a:t>3</a:t>
                      </a:r>
                      <a:endParaRPr lang="en-US" sz="1000" b="1" dirty="0"/>
                    </a:p>
                  </a:txBody>
                  <a:tcPr marL="91443" marR="91443" marT="45719" marB="45719"/>
                </a:tc>
              </a:tr>
              <a:tr h="251455">
                <a:tc>
                  <a:txBody>
                    <a:bodyPr/>
                    <a:lstStyle/>
                    <a:p>
                      <a:pPr algn="ctr" rtl="1"/>
                      <a:r>
                        <a:rPr lang="ar-EG" sz="1000" b="1" dirty="0" smtClean="0"/>
                        <a:t>لبن كامل + لبن فرز</a:t>
                      </a:r>
                      <a:endParaRPr lang="en-US" sz="1000" b="1" dirty="0"/>
                    </a:p>
                  </a:txBody>
                  <a:tcPr marL="91443" marR="91443" marT="45719" marB="45719"/>
                </a:tc>
                <a:tc>
                  <a:txBody>
                    <a:bodyPr/>
                    <a:lstStyle/>
                    <a:p>
                      <a:pPr algn="ctr" rtl="1"/>
                      <a:r>
                        <a:rPr lang="ar-EG" sz="1000" b="1" dirty="0" smtClean="0"/>
                        <a:t>4</a:t>
                      </a:r>
                      <a:endParaRPr lang="en-US" sz="1000" b="1" dirty="0"/>
                    </a:p>
                  </a:txBody>
                  <a:tcPr marL="91443" marR="91443" marT="45719" marB="45719"/>
                </a:tc>
              </a:tr>
              <a:tr h="251455">
                <a:tc>
                  <a:txBody>
                    <a:bodyPr/>
                    <a:lstStyle/>
                    <a:p>
                      <a:pPr algn="ctr" rtl="1"/>
                      <a:r>
                        <a:rPr lang="ar-EG" sz="1000" b="1" dirty="0" smtClean="0"/>
                        <a:t>لبن فرز</a:t>
                      </a:r>
                      <a:endParaRPr lang="en-US" sz="1000" b="1" dirty="0"/>
                    </a:p>
                  </a:txBody>
                  <a:tcPr marL="91443" marR="91443" marT="45719" marB="45719"/>
                </a:tc>
                <a:tc>
                  <a:txBody>
                    <a:bodyPr/>
                    <a:lstStyle/>
                    <a:p>
                      <a:pPr algn="ctr" rtl="1"/>
                      <a:r>
                        <a:rPr lang="ar-EG" sz="1000" b="1" dirty="0" smtClean="0"/>
                        <a:t>5</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6</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7</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8</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9</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10</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11</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12</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13</a:t>
                      </a:r>
                      <a:endParaRPr lang="en-US" sz="1000" b="1" dirty="0"/>
                    </a:p>
                  </a:txBody>
                  <a:tcPr marL="91443" marR="91443" marT="45719" marB="45719"/>
                </a:tc>
              </a:tr>
              <a:tr h="251455">
                <a:tc>
                  <a:txBody>
                    <a:bodyPr/>
                    <a:lstStyle/>
                    <a:p>
                      <a:pPr algn="ctr" rtl="1"/>
                      <a:r>
                        <a:rPr lang="ar-EG" sz="1000" b="1" smtClean="0"/>
                        <a:t>لبن فرز</a:t>
                      </a:r>
                      <a:endParaRPr lang="en-US" sz="1000" b="1" dirty="0"/>
                    </a:p>
                  </a:txBody>
                  <a:tcPr marL="91443" marR="91443" marT="45719" marB="45719"/>
                </a:tc>
                <a:tc>
                  <a:txBody>
                    <a:bodyPr/>
                    <a:lstStyle/>
                    <a:p>
                      <a:pPr algn="ctr" rtl="1"/>
                      <a:r>
                        <a:rPr lang="ar-EG" sz="1000" b="1" dirty="0" smtClean="0"/>
                        <a:t>14</a:t>
                      </a:r>
                      <a:endParaRPr lang="en-US" sz="1000" b="1" dirty="0"/>
                    </a:p>
                  </a:txBody>
                  <a:tcPr marL="91443" marR="91443" marT="45719" marB="45719"/>
                </a:tc>
              </a:tr>
              <a:tr h="251455">
                <a:tc>
                  <a:txBody>
                    <a:bodyPr/>
                    <a:lstStyle/>
                    <a:p>
                      <a:pPr algn="ctr" rtl="1"/>
                      <a:r>
                        <a:rPr lang="ar-EG" sz="1000" b="1" dirty="0" smtClean="0"/>
                        <a:t>لبن فرز</a:t>
                      </a:r>
                      <a:endParaRPr lang="en-US" sz="1000" b="1" dirty="0"/>
                    </a:p>
                  </a:txBody>
                  <a:tcPr marL="91443" marR="91443" marT="45719" marB="45719"/>
                </a:tc>
                <a:tc>
                  <a:txBody>
                    <a:bodyPr/>
                    <a:lstStyle/>
                    <a:p>
                      <a:pPr algn="ctr" rtl="1"/>
                      <a:r>
                        <a:rPr lang="ar-EG" sz="1000" b="1" dirty="0" smtClean="0"/>
                        <a:t>15</a:t>
                      </a:r>
                      <a:endParaRPr lang="en-US" sz="1000" b="1" dirty="0"/>
                    </a:p>
                  </a:txBody>
                  <a:tcPr marL="91443" marR="91443" marT="45719" marB="45719"/>
                </a:tc>
              </a:tr>
              <a:tr h="25145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000" b="1" dirty="0" smtClean="0"/>
                        <a:t>لبن فرز</a:t>
                      </a:r>
                      <a:endParaRPr lang="en-US" sz="1000" b="1" dirty="0" smtClean="0"/>
                    </a:p>
                  </a:txBody>
                  <a:tcPr marL="91443" marR="91443" marT="45719" marB="45719"/>
                </a:tc>
                <a:tc>
                  <a:txBody>
                    <a:bodyPr/>
                    <a:lstStyle/>
                    <a:p>
                      <a:pPr algn="ctr" rtl="1"/>
                      <a:r>
                        <a:rPr lang="ar-EG" sz="1000" b="1" dirty="0" smtClean="0"/>
                        <a:t>16</a:t>
                      </a:r>
                      <a:endParaRPr lang="en-US" sz="1000" b="1" dirty="0"/>
                    </a:p>
                  </a:txBody>
                  <a:tcPr marL="91443" marR="91443" marT="45719" marB="45719"/>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1143000" y="1219200"/>
            <a:ext cx="7086600" cy="4572000"/>
          </a:xfrm>
        </p:spPr>
        <p:txBody>
          <a:bodyPr/>
          <a:lstStyle/>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الرضاعة الصناعية</a:t>
            </a:r>
          </a:p>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على أقل كمية من اللبن الكامل</a:t>
            </a:r>
          </a:p>
          <a:p>
            <a:pPr marL="165100" indent="0" algn="ctr" rtl="1" eaLnBrk="1" hangingPunct="1">
              <a:lnSpc>
                <a:spcPct val="150000"/>
              </a:lnSpc>
              <a:buFont typeface="Wingdings 2" pitchFamily="18" charset="2"/>
              <a:buNone/>
              <a:defRPr/>
            </a:pPr>
            <a:r>
              <a:rPr lang="ar-EG" sz="2600" b="1" dirty="0" smtClean="0">
                <a:latin typeface="Times New Roman" pitchFamily="18" charset="0"/>
                <a:cs typeface="Times New Roman" pitchFamily="18" charset="0"/>
              </a:rPr>
              <a:t>(استخدام البادئ </a:t>
            </a:r>
            <a:r>
              <a:rPr lang="en-US" sz="2600" b="1" dirty="0" smtClean="0">
                <a:latin typeface="Times New Roman" pitchFamily="18" charset="0"/>
                <a:cs typeface="Times New Roman" pitchFamily="18" charset="0"/>
              </a:rPr>
              <a:t>Starter</a:t>
            </a:r>
            <a:r>
              <a:rPr lang="ar-EG" sz="2600" b="1" dirty="0" smtClean="0">
                <a:latin typeface="Times New Roman" pitchFamily="18" charset="0"/>
                <a:cs typeface="Times New Roman" pitchFamily="18" charset="0"/>
              </a:rPr>
              <a:t>)</a:t>
            </a:r>
          </a:p>
          <a:p>
            <a:pPr marL="165100" indent="239713" algn="just" rtl="1" eaLnBrk="1" hangingPunct="1">
              <a:lnSpc>
                <a:spcPct val="15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وفيها يهدف المربى لتقليل كمية اللبن الكامل التى يتناولها العجل حتى الفطام فمن الأسبوع 4- 5 يبدأ العجل فى الإنتقال التدريجى من تناول اللبن الكامل إلى التغذية على مخلوط من مواد مركزة يحتوى على نسبة أقل من الألياف ومرتفع فى قيمته الغذائية خاصة المواد البروتينية والفيتامينات (أ ، د) إلى أن يصل العجل لإستهلاك 4-5 رطل من هذا البادئ عند عمر 3- 4 شهور </a:t>
            </a:r>
          </a:p>
          <a:p>
            <a:pPr marL="165100" indent="0" algn="ctr" rtl="1" eaLnBrk="1" hangingPunct="1">
              <a:lnSpc>
                <a:spcPct val="150000"/>
              </a:lnSpc>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5715000" y="1905000"/>
            <a:ext cx="2514600" cy="2819400"/>
          </a:xfrm>
        </p:spPr>
        <p:txBody>
          <a:bodyPr/>
          <a:lstStyle/>
          <a:p>
            <a:pPr marL="165100" indent="0" algn="ctr" rtl="1" eaLnBrk="1" hangingPunct="1">
              <a:lnSpc>
                <a:spcPct val="200000"/>
              </a:lnSpc>
              <a:buFont typeface="Wingdings 2" pitchFamily="18" charset="2"/>
              <a:buNone/>
              <a:defRPr/>
            </a:pPr>
            <a:r>
              <a:rPr lang="ar-EG" sz="2600" b="1" dirty="0" smtClean="0">
                <a:latin typeface="Times New Roman" pitchFamily="18" charset="0"/>
                <a:cs typeface="Times New Roman" pitchFamily="18" charset="0"/>
              </a:rPr>
              <a:t>بعض نماذج للبادئ متبعة فى</a:t>
            </a:r>
          </a:p>
          <a:p>
            <a:pPr marL="165100" indent="0" algn="ctr" rtl="1" eaLnBrk="1" hangingPunct="1">
              <a:lnSpc>
                <a:spcPct val="200000"/>
              </a:lnSpc>
              <a:buFont typeface="Wingdings 2" pitchFamily="18" charset="2"/>
              <a:buNone/>
              <a:defRPr/>
            </a:pPr>
            <a:r>
              <a:rPr lang="ar-EG" sz="2600" b="1" dirty="0" smtClean="0">
                <a:latin typeface="Times New Roman" pitchFamily="18" charset="0"/>
                <a:cs typeface="Times New Roman" pitchFamily="18" charset="0"/>
              </a:rPr>
              <a:t> الولايات المتحدة</a:t>
            </a:r>
          </a:p>
          <a:p>
            <a:pPr marL="165100" indent="0" algn="ctr" rtl="1" eaLnBrk="1" hangingPunct="1">
              <a:lnSpc>
                <a:spcPct val="200000"/>
              </a:lnSpc>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1066800" y="1371600"/>
          <a:ext cx="4572000" cy="4222754"/>
        </p:xfrm>
        <a:graphic>
          <a:graphicData uri="http://schemas.openxmlformats.org/drawingml/2006/table">
            <a:tbl>
              <a:tblPr firstRow="1" bandRow="1">
                <a:tableStyleId>{5C22544A-7EE6-4342-B048-85BDC9FD1C3A}</a:tableStyleId>
              </a:tblPr>
              <a:tblGrid>
                <a:gridCol w="1219200"/>
                <a:gridCol w="1219200"/>
                <a:gridCol w="2133600"/>
              </a:tblGrid>
              <a:tr h="434797">
                <a:tc>
                  <a:txBody>
                    <a:bodyPr/>
                    <a:lstStyle/>
                    <a:p>
                      <a:pPr algn="ctr" rtl="1"/>
                      <a:r>
                        <a:rPr lang="ar-EG" sz="1300" dirty="0" smtClean="0"/>
                        <a:t>نيوجيرسى</a:t>
                      </a:r>
                      <a:endParaRPr lang="en-US" sz="1300" dirty="0"/>
                    </a:p>
                  </a:txBody>
                  <a:tcPr marT="45722" marB="45722"/>
                </a:tc>
                <a:tc>
                  <a:txBody>
                    <a:bodyPr/>
                    <a:lstStyle/>
                    <a:p>
                      <a:pPr algn="ctr" rtl="1"/>
                      <a:r>
                        <a:rPr lang="ar-EG" sz="1300" dirty="0" smtClean="0"/>
                        <a:t>وسكنسن</a:t>
                      </a:r>
                      <a:endParaRPr lang="en-US" sz="1300" dirty="0"/>
                    </a:p>
                  </a:txBody>
                  <a:tcPr marT="45722" marB="45722"/>
                </a:tc>
                <a:tc>
                  <a:txBody>
                    <a:bodyPr/>
                    <a:lstStyle/>
                    <a:p>
                      <a:pPr algn="ctr" rtl="1"/>
                      <a:r>
                        <a:rPr kumimoji="0" lang="ar-EG" sz="1300" b="1" kern="1200" dirty="0" smtClean="0">
                          <a:solidFill>
                            <a:schemeClr val="lt1"/>
                          </a:solidFill>
                          <a:latin typeface="+mn-lt"/>
                          <a:ea typeface="+mn-ea"/>
                          <a:cs typeface="+mn-cs"/>
                        </a:rPr>
                        <a:t>المكونات</a:t>
                      </a:r>
                      <a:endParaRPr kumimoji="0" lang="en-US" sz="1300" b="1" kern="1200" dirty="0" smtClean="0">
                        <a:solidFill>
                          <a:schemeClr val="lt1"/>
                        </a:solidFill>
                        <a:latin typeface="+mn-lt"/>
                        <a:ea typeface="+mn-ea"/>
                        <a:cs typeface="+mn-cs"/>
                      </a:endParaRPr>
                    </a:p>
                  </a:txBody>
                  <a:tcPr marT="45722" marB="45722"/>
                </a:tc>
              </a:tr>
              <a:tr h="309326">
                <a:tc>
                  <a:txBody>
                    <a:bodyPr/>
                    <a:lstStyle/>
                    <a:p>
                      <a:pPr algn="just" rtl="1"/>
                      <a:r>
                        <a:rPr lang="ar-EG" sz="1200" b="1" dirty="0" smtClean="0"/>
                        <a:t>100    جزء</a:t>
                      </a:r>
                      <a:endParaRPr lang="en-US" sz="1200" b="1" dirty="0"/>
                    </a:p>
                  </a:txBody>
                  <a:tcPr marT="45722" marB="45722"/>
                </a:tc>
                <a:tc>
                  <a:txBody>
                    <a:bodyPr/>
                    <a:lstStyle/>
                    <a:p>
                      <a:pPr algn="just" rtl="1"/>
                      <a:r>
                        <a:rPr lang="ar-EG" sz="1200" b="1" dirty="0" smtClean="0"/>
                        <a:t>300       جزء</a:t>
                      </a:r>
                      <a:endParaRPr lang="en-US" sz="1200" b="1" dirty="0"/>
                    </a:p>
                  </a:txBody>
                  <a:tcPr marT="45722" marB="45722"/>
                </a:tc>
                <a:tc>
                  <a:txBody>
                    <a:bodyPr/>
                    <a:lstStyle/>
                    <a:p>
                      <a:pPr algn="ctr" rtl="1"/>
                      <a:r>
                        <a:rPr lang="ar-EG" sz="1100" b="1" dirty="0" smtClean="0"/>
                        <a:t>ذرة صفراء أو مطحونة</a:t>
                      </a:r>
                      <a:endParaRPr lang="en-US" sz="1100" b="1" dirty="0"/>
                    </a:p>
                  </a:txBody>
                  <a:tcPr marT="45722" marB="45722"/>
                </a:tc>
              </a:tr>
              <a:tr h="309326">
                <a:tc>
                  <a:txBody>
                    <a:bodyPr/>
                    <a:lstStyle/>
                    <a:p>
                      <a:pPr algn="just" rtl="1"/>
                      <a:r>
                        <a:rPr lang="ar-EG" sz="1200" b="1" dirty="0" smtClean="0"/>
                        <a:t>150    جزء</a:t>
                      </a:r>
                      <a:endParaRPr lang="en-US" sz="1200" b="1" dirty="0"/>
                    </a:p>
                  </a:txBody>
                  <a:tcPr marT="45722" marB="45722"/>
                </a:tc>
                <a:tc>
                  <a:txBody>
                    <a:bodyPr/>
                    <a:lstStyle/>
                    <a:p>
                      <a:pPr algn="just" rtl="1"/>
                      <a:r>
                        <a:rPr lang="ar-EG" sz="1200" b="1" dirty="0" smtClean="0"/>
                        <a:t>300       جزء</a:t>
                      </a:r>
                      <a:endParaRPr lang="en-US" sz="1200" b="1" dirty="0"/>
                    </a:p>
                  </a:txBody>
                  <a:tcPr marT="45722" marB="45722"/>
                </a:tc>
                <a:tc>
                  <a:txBody>
                    <a:bodyPr/>
                    <a:lstStyle/>
                    <a:p>
                      <a:pPr algn="ctr" rtl="1"/>
                      <a:r>
                        <a:rPr lang="ar-EG" sz="1100" b="1" dirty="0" smtClean="0"/>
                        <a:t>شعير مطحون</a:t>
                      </a:r>
                      <a:endParaRPr lang="en-US" sz="1100" b="1" dirty="0"/>
                    </a:p>
                  </a:txBody>
                  <a:tcPr marT="45722" marB="45722"/>
                </a:tc>
              </a:tr>
              <a:tr h="309326">
                <a:tc>
                  <a:txBody>
                    <a:bodyPr/>
                    <a:lstStyle/>
                    <a:p>
                      <a:pPr algn="just" rtl="1"/>
                      <a:r>
                        <a:rPr lang="ar-EG" sz="1200" b="1" dirty="0" smtClean="0"/>
                        <a:t>50      جزء</a:t>
                      </a:r>
                      <a:endParaRPr lang="en-US" sz="1200" b="1" dirty="0"/>
                    </a:p>
                  </a:txBody>
                  <a:tcPr marT="45722" marB="45722"/>
                </a:tc>
                <a:tc>
                  <a:txBody>
                    <a:bodyPr/>
                    <a:lstStyle/>
                    <a:p>
                      <a:pPr algn="just" rtl="1"/>
                      <a:r>
                        <a:rPr lang="ar-EG" sz="1200" b="1" dirty="0" smtClean="0"/>
                        <a:t>100       جزء</a:t>
                      </a:r>
                      <a:endParaRPr lang="en-US" sz="1200" b="1" dirty="0"/>
                    </a:p>
                  </a:txBody>
                  <a:tcPr marT="45722" marB="45722"/>
                </a:tc>
                <a:tc>
                  <a:txBody>
                    <a:bodyPr/>
                    <a:lstStyle/>
                    <a:p>
                      <a:pPr algn="ctr" rtl="1"/>
                      <a:r>
                        <a:rPr lang="ar-EG" sz="1100" b="1" dirty="0" smtClean="0"/>
                        <a:t>ردة ناعمة</a:t>
                      </a:r>
                      <a:endParaRPr lang="en-US" sz="1100" b="1" dirty="0"/>
                    </a:p>
                  </a:txBody>
                  <a:tcPr marT="45722" marB="45722"/>
                </a:tc>
              </a:tr>
              <a:tr h="309326">
                <a:tc>
                  <a:txBody>
                    <a:bodyPr/>
                    <a:lstStyle/>
                    <a:p>
                      <a:pPr algn="just" rtl="1"/>
                      <a:r>
                        <a:rPr lang="ar-EG" sz="1200" b="1" dirty="0" smtClean="0"/>
                        <a:t>50      جزء</a:t>
                      </a:r>
                      <a:endParaRPr lang="en-US" sz="1200" b="1" dirty="0"/>
                    </a:p>
                  </a:txBody>
                  <a:tcPr marT="45722" marB="45722"/>
                </a:tc>
                <a:tc>
                  <a:txBody>
                    <a:bodyPr/>
                    <a:lstStyle/>
                    <a:p>
                      <a:pPr algn="just" rtl="1"/>
                      <a:r>
                        <a:rPr lang="ar-EG" sz="1200" b="1" dirty="0" smtClean="0"/>
                        <a:t>100       جزء</a:t>
                      </a:r>
                      <a:endParaRPr lang="en-US" sz="1200" b="1" dirty="0"/>
                    </a:p>
                  </a:txBody>
                  <a:tcPr marT="45722" marB="45722"/>
                </a:tc>
                <a:tc>
                  <a:txBody>
                    <a:bodyPr/>
                    <a:lstStyle/>
                    <a:p>
                      <a:pPr algn="ctr" rtl="1"/>
                      <a:r>
                        <a:rPr lang="ar-EG" sz="1100" b="1" dirty="0" smtClean="0"/>
                        <a:t>كسب كتان</a:t>
                      </a:r>
                      <a:endParaRPr lang="en-US" sz="1100" b="1" dirty="0"/>
                    </a:p>
                  </a:txBody>
                  <a:tcPr marT="45722" marB="45722"/>
                </a:tc>
              </a:tr>
              <a:tr h="385371">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EG" sz="1200" b="1" dirty="0" smtClean="0"/>
                        <a:t>ــــــــ</a:t>
                      </a:r>
                      <a:endParaRPr lang="en-US" sz="1200" b="1" dirty="0" smtClean="0"/>
                    </a:p>
                  </a:txBody>
                  <a:tcPr marT="45722" marB="45722"/>
                </a:tc>
                <a:tc>
                  <a:txBody>
                    <a:bodyPr/>
                    <a:lstStyle/>
                    <a:p>
                      <a:pPr algn="just" rtl="1"/>
                      <a:r>
                        <a:rPr lang="ar-EG" sz="1200" b="1" dirty="0" smtClean="0"/>
                        <a:t>100       جزء</a:t>
                      </a:r>
                      <a:endParaRPr lang="en-US" sz="1200" b="1" dirty="0"/>
                    </a:p>
                  </a:txBody>
                  <a:tcPr marT="45722" marB="45722"/>
                </a:tc>
                <a:tc>
                  <a:txBody>
                    <a:bodyPr/>
                    <a:lstStyle/>
                    <a:p>
                      <a:pPr algn="ctr" rtl="1"/>
                      <a:r>
                        <a:rPr lang="ar-EG" sz="1100" b="1" dirty="0" smtClean="0"/>
                        <a:t>كسب سمسم أو فول صويا</a:t>
                      </a:r>
                      <a:endParaRPr lang="en-US" sz="1100" b="1" dirty="0"/>
                    </a:p>
                  </a:txBody>
                  <a:tcPr marT="45722" marB="45722"/>
                </a:tc>
              </a:tr>
              <a:tr h="309326">
                <a:tc>
                  <a:txBody>
                    <a:bodyPr/>
                    <a:lstStyle/>
                    <a:p>
                      <a:pPr algn="just" rtl="1"/>
                      <a:r>
                        <a:rPr lang="ar-EG" sz="1200" b="1" dirty="0" smtClean="0"/>
                        <a:t>50      جزء</a:t>
                      </a:r>
                      <a:endParaRPr lang="en-US" sz="1200" b="1" dirty="0"/>
                    </a:p>
                  </a:txBody>
                  <a:tcPr marT="45722" marB="45722"/>
                </a:tc>
                <a:tc>
                  <a:txBody>
                    <a:bodyPr/>
                    <a:lstStyle/>
                    <a:p>
                      <a:pPr algn="just" rtl="1"/>
                      <a:r>
                        <a:rPr lang="ar-EG" sz="1200" b="1" dirty="0" smtClean="0"/>
                        <a:t>ــــــــ</a:t>
                      </a:r>
                      <a:endParaRPr lang="en-US" sz="1200" b="1" dirty="0"/>
                    </a:p>
                  </a:txBody>
                  <a:tcPr marT="45722" marB="45722"/>
                </a:tc>
                <a:tc>
                  <a:txBody>
                    <a:bodyPr/>
                    <a:lstStyle/>
                    <a:p>
                      <a:pPr algn="ctr" rtl="1"/>
                      <a:r>
                        <a:rPr lang="ar-EG" sz="1100" b="1" dirty="0" smtClean="0"/>
                        <a:t>مسحوق دم مجفف</a:t>
                      </a:r>
                      <a:endParaRPr lang="en-US" sz="1100" b="1" dirty="0"/>
                    </a:p>
                  </a:txBody>
                  <a:tcPr marT="45722" marB="45722"/>
                </a:tc>
              </a:tr>
              <a:tr h="309326">
                <a:tc>
                  <a:txBody>
                    <a:bodyPr/>
                    <a:lstStyle/>
                    <a:p>
                      <a:pPr algn="just" rtl="1"/>
                      <a:r>
                        <a:rPr lang="ar-EG" sz="1200" b="1" dirty="0" smtClean="0"/>
                        <a:t>4        جزء</a:t>
                      </a:r>
                      <a:endParaRPr lang="en-US" sz="1200" b="1" dirty="0"/>
                    </a:p>
                  </a:txBody>
                  <a:tcPr marT="45722" marB="45722"/>
                </a:tc>
                <a:tc>
                  <a:txBody>
                    <a:bodyPr/>
                    <a:lstStyle/>
                    <a:p>
                      <a:pPr algn="just" rtl="1"/>
                      <a:r>
                        <a:rPr lang="ar-EG" sz="1200" b="1" smtClean="0"/>
                        <a:t>ــــــــ</a:t>
                      </a:r>
                      <a:endParaRPr lang="en-US" sz="1200" b="1" dirty="0"/>
                    </a:p>
                  </a:txBody>
                  <a:tcPr marT="45722" marB="45722"/>
                </a:tc>
                <a:tc>
                  <a:txBody>
                    <a:bodyPr/>
                    <a:lstStyle/>
                    <a:p>
                      <a:pPr algn="ctr" rtl="1"/>
                      <a:r>
                        <a:rPr lang="ar-EG" sz="1100" b="1" dirty="0" smtClean="0"/>
                        <a:t>مسحوق عظم</a:t>
                      </a:r>
                      <a:endParaRPr lang="en-US" sz="1100" b="1" dirty="0"/>
                    </a:p>
                  </a:txBody>
                  <a:tcPr marT="45722" marB="45722"/>
                </a:tc>
              </a:tr>
              <a:tr h="309326">
                <a:tc>
                  <a:txBody>
                    <a:bodyPr/>
                    <a:lstStyle/>
                    <a:p>
                      <a:pPr algn="just" rtl="1"/>
                      <a:r>
                        <a:rPr lang="ar-EG" sz="1200" b="1" dirty="0" smtClean="0"/>
                        <a:t>4        جزء</a:t>
                      </a:r>
                      <a:endParaRPr lang="en-US" sz="1200" b="1" dirty="0"/>
                    </a:p>
                  </a:txBody>
                  <a:tcPr marT="45722" marB="45722"/>
                </a:tc>
                <a:tc>
                  <a:txBody>
                    <a:bodyPr/>
                    <a:lstStyle/>
                    <a:p>
                      <a:pPr algn="just" rtl="1"/>
                      <a:r>
                        <a:rPr lang="ar-EG" sz="1200" b="1" smtClean="0"/>
                        <a:t>ــــــــ</a:t>
                      </a:r>
                      <a:endParaRPr lang="en-US" sz="1200" b="1" dirty="0"/>
                    </a:p>
                  </a:txBody>
                  <a:tcPr marT="45722" marB="45722"/>
                </a:tc>
                <a:tc>
                  <a:txBody>
                    <a:bodyPr/>
                    <a:lstStyle/>
                    <a:p>
                      <a:pPr algn="ctr" rtl="1"/>
                      <a:r>
                        <a:rPr lang="ar-EG" sz="1100" b="1" dirty="0" smtClean="0"/>
                        <a:t>مسحوق حجر جيرى</a:t>
                      </a:r>
                      <a:endParaRPr lang="en-US" sz="1100" b="1" dirty="0"/>
                    </a:p>
                  </a:txBody>
                  <a:tcPr marT="45722" marB="45722"/>
                </a:tc>
              </a:tr>
              <a:tr h="309326">
                <a:tc>
                  <a:txBody>
                    <a:bodyPr/>
                    <a:lstStyle/>
                    <a:p>
                      <a:pPr algn="just" rtl="1"/>
                      <a:r>
                        <a:rPr lang="ar-EG" sz="1200" b="1" dirty="0" smtClean="0"/>
                        <a:t>4        جزء</a:t>
                      </a:r>
                      <a:endParaRPr lang="en-US" sz="1200" b="1" dirty="0"/>
                    </a:p>
                  </a:txBody>
                  <a:tcPr marT="45722" marB="45722"/>
                </a:tc>
                <a:tc>
                  <a:txBody>
                    <a:bodyPr/>
                    <a:lstStyle/>
                    <a:p>
                      <a:pPr algn="just" rtl="1"/>
                      <a:r>
                        <a:rPr lang="ar-EG" sz="1200" b="1" dirty="0" smtClean="0"/>
                        <a:t>ــــــــ</a:t>
                      </a:r>
                      <a:endParaRPr lang="en-US" sz="1200" b="1" dirty="0"/>
                    </a:p>
                  </a:txBody>
                  <a:tcPr marT="45722" marB="45722"/>
                </a:tc>
                <a:tc>
                  <a:txBody>
                    <a:bodyPr/>
                    <a:lstStyle/>
                    <a:p>
                      <a:pPr algn="ctr" rtl="1"/>
                      <a:r>
                        <a:rPr lang="ar-EG" sz="1100" b="1" dirty="0" smtClean="0"/>
                        <a:t>ملح طعام</a:t>
                      </a:r>
                      <a:endParaRPr lang="en-US" sz="1100" b="1" dirty="0"/>
                    </a:p>
                  </a:txBody>
                  <a:tcPr marT="45722" marB="45722"/>
                </a:tc>
              </a:tr>
              <a:tr h="309326">
                <a:tc>
                  <a:txBody>
                    <a:bodyPr/>
                    <a:lstStyle/>
                    <a:p>
                      <a:pPr algn="just" rtl="1"/>
                      <a:r>
                        <a:rPr lang="ar-EG" sz="1200" b="1" dirty="0" smtClean="0"/>
                        <a:t>ــــــــ</a:t>
                      </a:r>
                      <a:endParaRPr lang="en-US" sz="1200" b="1" dirty="0"/>
                    </a:p>
                  </a:txBody>
                  <a:tcPr marT="45722" marB="45722"/>
                </a:tc>
                <a:tc>
                  <a:txBody>
                    <a:bodyPr/>
                    <a:lstStyle/>
                    <a:p>
                      <a:pPr algn="just" rtl="1"/>
                      <a:r>
                        <a:rPr lang="ar-EG" sz="1200" b="1" dirty="0" smtClean="0"/>
                        <a:t>10        جزء</a:t>
                      </a:r>
                      <a:endParaRPr lang="en-US" sz="1200" b="1" dirty="0"/>
                    </a:p>
                  </a:txBody>
                  <a:tcPr marT="45722" marB="45722"/>
                </a:tc>
                <a:tc>
                  <a:txBody>
                    <a:bodyPr/>
                    <a:lstStyle/>
                    <a:p>
                      <a:pPr algn="ctr" rtl="1"/>
                      <a:r>
                        <a:rPr lang="ar-EG" sz="1100" b="1" dirty="0" smtClean="0"/>
                        <a:t>ملح يودى</a:t>
                      </a:r>
                      <a:endParaRPr lang="en-US" sz="1100" b="1" dirty="0"/>
                    </a:p>
                  </a:txBody>
                  <a:tcPr marT="45722" marB="45722"/>
                </a:tc>
              </a:tr>
              <a:tr h="309326">
                <a:tc>
                  <a:txBody>
                    <a:bodyPr/>
                    <a:lstStyle/>
                    <a:p>
                      <a:pPr algn="just" rtl="1"/>
                      <a:r>
                        <a:rPr lang="ar-EG" sz="1200" b="1" smtClean="0"/>
                        <a:t>ــــــــ</a:t>
                      </a:r>
                      <a:endParaRPr lang="en-US" sz="1200" b="1" dirty="0"/>
                    </a:p>
                  </a:txBody>
                  <a:tcPr marT="45722" marB="45722"/>
                </a:tc>
                <a:tc>
                  <a:txBody>
                    <a:bodyPr/>
                    <a:lstStyle/>
                    <a:p>
                      <a:pPr algn="just" rtl="1"/>
                      <a:r>
                        <a:rPr lang="ar-EG" sz="1200" b="1" dirty="0" smtClean="0"/>
                        <a:t>100      جزء</a:t>
                      </a:r>
                      <a:endParaRPr lang="en-US" sz="1200" b="1" dirty="0"/>
                    </a:p>
                  </a:txBody>
                  <a:tcPr marT="45722" marB="45722"/>
                </a:tc>
                <a:tc>
                  <a:txBody>
                    <a:bodyPr/>
                    <a:lstStyle/>
                    <a:p>
                      <a:pPr algn="ctr" rtl="1"/>
                      <a:r>
                        <a:rPr lang="ar-EG" sz="1100" b="1" dirty="0" smtClean="0"/>
                        <a:t>لبن فرز مجفف</a:t>
                      </a:r>
                      <a:endParaRPr lang="en-US" sz="1100" b="1" dirty="0"/>
                    </a:p>
                  </a:txBody>
                  <a:tcPr marT="45722" marB="45722"/>
                </a:tc>
              </a:tr>
              <a:tr h="309326">
                <a:tc>
                  <a:txBody>
                    <a:bodyPr/>
                    <a:lstStyle/>
                    <a:p>
                      <a:pPr algn="just" rtl="1"/>
                      <a:r>
                        <a:rPr lang="ar-EG" sz="1200" b="1" dirty="0" smtClean="0"/>
                        <a:t>ــــــــ</a:t>
                      </a:r>
                      <a:endParaRPr lang="en-US" sz="1200" b="1" dirty="0"/>
                    </a:p>
                  </a:txBody>
                  <a:tcPr marT="45722" marB="45722"/>
                </a:tc>
                <a:tc>
                  <a:txBody>
                    <a:bodyPr/>
                    <a:lstStyle/>
                    <a:p>
                      <a:pPr algn="just" rtl="1"/>
                      <a:r>
                        <a:rPr lang="ar-EG" sz="1200" b="1" dirty="0" smtClean="0"/>
                        <a:t>0.25    جزء</a:t>
                      </a:r>
                      <a:endParaRPr lang="en-US" sz="1200" b="1" dirty="0"/>
                    </a:p>
                  </a:txBody>
                  <a:tcPr marT="45722" marB="45722"/>
                </a:tc>
                <a:tc>
                  <a:txBody>
                    <a:bodyPr/>
                    <a:lstStyle/>
                    <a:p>
                      <a:pPr algn="ctr" rtl="1"/>
                      <a:r>
                        <a:rPr lang="ar-EG" sz="1100" b="1" dirty="0" smtClean="0"/>
                        <a:t>خميرة بيرة</a:t>
                      </a:r>
                      <a:endParaRPr lang="en-US" sz="1100" b="1" dirty="0"/>
                    </a:p>
                  </a:txBody>
                  <a:tcPr marT="45722" marB="45722"/>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1066800" y="1295400"/>
            <a:ext cx="7010400" cy="1066800"/>
          </a:xfrm>
        </p:spPr>
        <p:txBody>
          <a:bodyPr/>
          <a:lstStyle/>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بعض نماذج للبادئ متبعة فى مصر</a:t>
            </a:r>
          </a:p>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ل</a:t>
            </a:r>
            <a:r>
              <a:rPr lang="ar-EG" sz="2600" b="1" u="sng" dirty="0" smtClean="0">
                <a:latin typeface="Times New Roman" pitchFamily="18" charset="0"/>
                <a:cs typeface="Times New Roman" pitchFamily="18" charset="0"/>
              </a:rPr>
              <a:t>لعجول البقر</a:t>
            </a:r>
            <a:r>
              <a:rPr lang="ar-EG" sz="2600" b="1" dirty="0" smtClean="0">
                <a:latin typeface="Times New Roman" pitchFamily="18" charset="0"/>
                <a:cs typeface="Times New Roman" pitchFamily="18" charset="0"/>
              </a:rPr>
              <a:t>ى و</a:t>
            </a:r>
            <a:r>
              <a:rPr lang="ar-EG" sz="2600" b="1" u="sng" dirty="0" smtClean="0">
                <a:latin typeface="Times New Roman" pitchFamily="18" charset="0"/>
                <a:cs typeface="Times New Roman" pitchFamily="18" charset="0"/>
              </a:rPr>
              <a:t>عجول الجامو</a:t>
            </a:r>
            <a:r>
              <a:rPr lang="ar-EG" sz="2600" b="1" dirty="0" smtClean="0">
                <a:latin typeface="Times New Roman" pitchFamily="18" charset="0"/>
                <a:cs typeface="Times New Roman" pitchFamily="18" charset="0"/>
              </a:rPr>
              <a:t>س</a:t>
            </a:r>
          </a:p>
          <a:p>
            <a:pPr marL="165100" indent="0" algn="ctr" rtl="1" eaLnBrk="1" hangingPunct="1">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762000" y="2462697"/>
          <a:ext cx="7391400" cy="1423503"/>
        </p:xfrm>
        <a:graphic>
          <a:graphicData uri="http://schemas.openxmlformats.org/drawingml/2006/table">
            <a:tbl>
              <a:tblPr firstRow="1" bandRow="1">
                <a:tableStyleId>{5C22544A-7EE6-4342-B048-85BDC9FD1C3A}</a:tableStyleId>
              </a:tblPr>
              <a:tblGrid>
                <a:gridCol w="2485604"/>
                <a:gridCol w="1629196"/>
                <a:gridCol w="1828800"/>
                <a:gridCol w="914400"/>
                <a:gridCol w="533400"/>
              </a:tblGrid>
              <a:tr h="260950">
                <a:tc>
                  <a:txBody>
                    <a:bodyPr/>
                    <a:lstStyle/>
                    <a:p>
                      <a:pPr algn="ctr" rtl="1"/>
                      <a:r>
                        <a:rPr lang="ar-EG" sz="1300" dirty="0" smtClean="0">
                          <a:latin typeface="Times New Roman" pitchFamily="18" charset="0"/>
                          <a:cs typeface="Times New Roman" pitchFamily="18" charset="0"/>
                        </a:rPr>
                        <a:t>مكونات البادئ</a:t>
                      </a:r>
                      <a:endParaRPr lang="en-US" sz="1300" dirty="0">
                        <a:latin typeface="Times New Roman" pitchFamily="18" charset="0"/>
                        <a:cs typeface="Times New Roman" pitchFamily="18" charset="0"/>
                      </a:endParaRPr>
                    </a:p>
                  </a:txBody>
                  <a:tcPr/>
                </a:tc>
                <a:tc>
                  <a:txBody>
                    <a:bodyPr/>
                    <a:lstStyle/>
                    <a:p>
                      <a:pPr algn="ctr" rtl="1"/>
                      <a:r>
                        <a:rPr lang="ar-EG" sz="1300" dirty="0" smtClean="0">
                          <a:latin typeface="Times New Roman" pitchFamily="18" charset="0"/>
                          <a:cs typeface="Times New Roman" pitchFamily="18" charset="0"/>
                        </a:rPr>
                        <a:t>كمية البادئ</a:t>
                      </a:r>
                      <a:r>
                        <a:rPr lang="ar-EG" sz="1300" baseline="0" dirty="0" smtClean="0">
                          <a:latin typeface="Times New Roman" pitchFamily="18" charset="0"/>
                          <a:cs typeface="Times New Roman" pitchFamily="18" charset="0"/>
                        </a:rPr>
                        <a:t> بالجرام/يوم</a:t>
                      </a:r>
                      <a:endParaRPr lang="en-US" sz="1300" dirty="0">
                        <a:latin typeface="Times New Roman" pitchFamily="18" charset="0"/>
                        <a:cs typeface="Times New Roman" pitchFamily="18" charset="0"/>
                      </a:endParaRPr>
                    </a:p>
                  </a:txBody>
                  <a:tcPr/>
                </a:tc>
                <a:tc>
                  <a:txBody>
                    <a:bodyPr/>
                    <a:lstStyle/>
                    <a:p>
                      <a:pPr algn="ctr" rtl="1"/>
                      <a:r>
                        <a:rPr lang="ar-EG" sz="1300" dirty="0" smtClean="0">
                          <a:latin typeface="Times New Roman" pitchFamily="18" charset="0"/>
                          <a:cs typeface="Times New Roman" pitchFamily="18" charset="0"/>
                        </a:rPr>
                        <a:t>كمية</a:t>
                      </a:r>
                      <a:r>
                        <a:rPr lang="ar-EG" sz="1300" baseline="0" dirty="0" smtClean="0">
                          <a:latin typeface="Times New Roman" pitchFamily="18" charset="0"/>
                          <a:cs typeface="Times New Roman" pitchFamily="18" charset="0"/>
                        </a:rPr>
                        <a:t> اللبن الكامل بالرطل/يوم</a:t>
                      </a:r>
                      <a:endParaRPr lang="en-US" sz="1300" dirty="0">
                        <a:latin typeface="Times New Roman" pitchFamily="18" charset="0"/>
                        <a:cs typeface="Times New Roman" pitchFamily="18" charset="0"/>
                      </a:endParaRPr>
                    </a:p>
                  </a:txBody>
                  <a:tcPr/>
                </a:tc>
                <a:tc>
                  <a:txBody>
                    <a:bodyPr/>
                    <a:lstStyle/>
                    <a:p>
                      <a:pPr algn="ctr" rtl="1"/>
                      <a:r>
                        <a:rPr kumimoji="0" lang="ar-EG" sz="1300" b="1" kern="1200" dirty="0" smtClean="0">
                          <a:solidFill>
                            <a:schemeClr val="lt1"/>
                          </a:solidFill>
                          <a:latin typeface="Times New Roman" pitchFamily="18" charset="0"/>
                          <a:ea typeface="+mn-ea"/>
                          <a:cs typeface="Times New Roman" pitchFamily="18" charset="0"/>
                        </a:rPr>
                        <a:t>العمر باليوم</a:t>
                      </a:r>
                      <a:endParaRPr kumimoji="0" lang="en-US" sz="1300" b="1" kern="1200" dirty="0" smtClean="0">
                        <a:solidFill>
                          <a:schemeClr val="lt1"/>
                        </a:solidFill>
                        <a:latin typeface="Times New Roman" pitchFamily="18" charset="0"/>
                        <a:ea typeface="+mn-ea"/>
                        <a:cs typeface="Times New Roman" pitchFamily="18" charset="0"/>
                      </a:endParaRPr>
                    </a:p>
                  </a:txBody>
                  <a:tcPr/>
                </a:tc>
                <a:tc rowSpan="5">
                  <a:txBody>
                    <a:bodyPr/>
                    <a:lstStyle/>
                    <a:p>
                      <a:pPr algn="ctr" rtl="1"/>
                      <a:r>
                        <a:rPr kumimoji="0" lang="ar-EG" sz="1800" b="1" kern="1200" dirty="0" smtClean="0">
                          <a:solidFill>
                            <a:schemeClr val="lt1"/>
                          </a:solidFill>
                          <a:latin typeface="Times New Roman" pitchFamily="18" charset="0"/>
                          <a:ea typeface="+mn-ea"/>
                          <a:cs typeface="Times New Roman" pitchFamily="18" charset="0"/>
                        </a:rPr>
                        <a:t>عجول</a:t>
                      </a:r>
                      <a:r>
                        <a:rPr kumimoji="0" lang="ar-EG" sz="1800" b="1" kern="1200" baseline="0" dirty="0" smtClean="0">
                          <a:solidFill>
                            <a:schemeClr val="lt1"/>
                          </a:solidFill>
                          <a:latin typeface="Times New Roman" pitchFamily="18" charset="0"/>
                          <a:ea typeface="+mn-ea"/>
                          <a:cs typeface="Times New Roman" pitchFamily="18" charset="0"/>
                        </a:rPr>
                        <a:t> بقرى</a:t>
                      </a:r>
                      <a:endParaRPr kumimoji="0" lang="en-US" sz="1800" b="1" kern="1200" dirty="0" smtClean="0">
                        <a:solidFill>
                          <a:schemeClr val="lt1"/>
                        </a:solidFill>
                        <a:latin typeface="Times New Roman" pitchFamily="18" charset="0"/>
                        <a:ea typeface="+mn-ea"/>
                        <a:cs typeface="Times New Roman" pitchFamily="18" charset="0"/>
                      </a:endParaRPr>
                    </a:p>
                  </a:txBody>
                  <a:tcPr vert="vert"/>
                </a:tc>
              </a:tr>
              <a:tr h="241155">
                <a:tc rowSpan="4">
                  <a:txBody>
                    <a:bodyPr/>
                    <a:lstStyle/>
                    <a:p>
                      <a:pPr algn="ctr" rtl="1">
                        <a:lnSpc>
                          <a:spcPct val="130000"/>
                        </a:lnSpc>
                      </a:pPr>
                      <a:r>
                        <a:rPr lang="ar-EG" sz="1200" b="1" dirty="0" smtClean="0"/>
                        <a:t>35% ذرة – 30% فول –</a:t>
                      </a:r>
                    </a:p>
                    <a:p>
                      <a:pPr algn="ctr" rtl="1">
                        <a:lnSpc>
                          <a:spcPct val="130000"/>
                        </a:lnSpc>
                      </a:pPr>
                      <a:r>
                        <a:rPr lang="ar-EG" sz="1200" b="1" dirty="0" smtClean="0"/>
                        <a:t> 15% كسب كتان - 10% شعير – 8% مولاس –</a:t>
                      </a:r>
                      <a:r>
                        <a:rPr lang="ar-EG" sz="1200" b="1" baseline="0" dirty="0" smtClean="0"/>
                        <a:t> 1.5%كربونات كالسيوم – 0.5% مخلوط معدنى</a:t>
                      </a:r>
                      <a:endParaRPr lang="en-US" sz="1200" b="1" dirty="0"/>
                    </a:p>
                  </a:txBody>
                  <a:tcPr/>
                </a:tc>
                <a:tc>
                  <a:txBody>
                    <a:bodyPr/>
                    <a:lstStyle/>
                    <a:p>
                      <a:pPr algn="ctr" rtl="1"/>
                      <a:r>
                        <a:rPr lang="ar-EG" sz="1200" b="1" dirty="0" smtClean="0"/>
                        <a:t>ــــــ</a:t>
                      </a:r>
                      <a:endParaRPr lang="en-US" sz="1200" b="1" dirty="0"/>
                    </a:p>
                  </a:txBody>
                  <a:tcPr/>
                </a:tc>
                <a:tc>
                  <a:txBody>
                    <a:bodyPr/>
                    <a:lstStyle/>
                    <a:p>
                      <a:pPr algn="ctr" rtl="1"/>
                      <a:r>
                        <a:rPr lang="ar-EG" sz="1200" b="1" dirty="0" smtClean="0"/>
                        <a:t>سرسوب</a:t>
                      </a:r>
                      <a:endParaRPr lang="en-US" sz="1200" b="1" dirty="0"/>
                    </a:p>
                  </a:txBody>
                  <a:tcPr/>
                </a:tc>
                <a:tc>
                  <a:txBody>
                    <a:bodyPr/>
                    <a:lstStyle/>
                    <a:p>
                      <a:pPr algn="ctr" rtl="1"/>
                      <a:r>
                        <a:rPr lang="ar-EG" sz="1050" b="1" dirty="0" smtClean="0"/>
                        <a:t>1-3</a:t>
                      </a:r>
                      <a:endParaRPr lang="en-US" sz="1050" b="1" dirty="0"/>
                    </a:p>
                  </a:txBody>
                  <a:tcPr/>
                </a:tc>
                <a:tc vMerge="1">
                  <a:txBody>
                    <a:bodyPr/>
                    <a:lstStyle/>
                    <a:p>
                      <a:pPr algn="ctr" rtl="1"/>
                      <a:endParaRPr lang="en-US" sz="1050" b="1" dirty="0"/>
                    </a:p>
                  </a:txBody>
                  <a:tcPr/>
                </a:tc>
              </a:tr>
              <a:tr h="241155">
                <a:tc vMerge="1">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b="1"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200" b="1" dirty="0" smtClean="0"/>
                        <a:t>ــــــ</a:t>
                      </a:r>
                      <a:endParaRPr lang="en-US" sz="1200" b="1" dirty="0" smtClean="0"/>
                    </a:p>
                  </a:txBody>
                  <a:tcPr/>
                </a:tc>
                <a:tc>
                  <a:txBody>
                    <a:bodyPr/>
                    <a:lstStyle/>
                    <a:p>
                      <a:pPr algn="ctr" rtl="1"/>
                      <a:r>
                        <a:rPr lang="ar-EG" sz="1200" b="1" dirty="0" smtClean="0"/>
                        <a:t>6</a:t>
                      </a:r>
                      <a:endParaRPr lang="en-US" sz="1200" b="1" dirty="0"/>
                    </a:p>
                  </a:txBody>
                  <a:tcPr/>
                </a:tc>
                <a:tc>
                  <a:txBody>
                    <a:bodyPr/>
                    <a:lstStyle/>
                    <a:p>
                      <a:pPr algn="ctr" rtl="1"/>
                      <a:r>
                        <a:rPr lang="ar-EG" sz="1050" b="1" dirty="0" smtClean="0"/>
                        <a:t>4-17</a:t>
                      </a:r>
                      <a:endParaRPr lang="en-US" sz="1050" b="1" dirty="0"/>
                    </a:p>
                  </a:txBody>
                  <a:tcPr/>
                </a:tc>
                <a:tc vMerge="1">
                  <a:txBody>
                    <a:bodyPr/>
                    <a:lstStyle/>
                    <a:p>
                      <a:pPr algn="ctr" rtl="1"/>
                      <a:endParaRPr lang="en-US" sz="1050" b="1" dirty="0"/>
                    </a:p>
                  </a:txBody>
                  <a:tcPr/>
                </a:tc>
              </a:tr>
              <a:tr h="241155">
                <a:tc vMerge="1">
                  <a:txBody>
                    <a:bodyPr/>
                    <a:lstStyle/>
                    <a:p>
                      <a:pPr algn="ctr" rtl="1"/>
                      <a:endParaRPr lang="en-US" sz="1200" b="1" dirty="0"/>
                    </a:p>
                  </a:txBody>
                  <a:tcPr/>
                </a:tc>
                <a:tc>
                  <a:txBody>
                    <a:bodyPr/>
                    <a:lstStyle/>
                    <a:p>
                      <a:pPr algn="ctr" rtl="1"/>
                      <a:r>
                        <a:rPr lang="ar-EG" sz="1200" b="1" dirty="0" smtClean="0"/>
                        <a:t>480</a:t>
                      </a:r>
                      <a:endParaRPr lang="en-US" sz="1200" b="1" dirty="0"/>
                    </a:p>
                  </a:txBody>
                  <a:tcPr/>
                </a:tc>
                <a:tc>
                  <a:txBody>
                    <a:bodyPr/>
                    <a:lstStyle/>
                    <a:p>
                      <a:pPr algn="ctr" rtl="1"/>
                      <a:r>
                        <a:rPr lang="ar-EG" sz="1200" b="1" dirty="0" smtClean="0"/>
                        <a:t>4</a:t>
                      </a:r>
                      <a:endParaRPr lang="en-US" sz="1200" b="1" dirty="0"/>
                    </a:p>
                  </a:txBody>
                  <a:tcPr/>
                </a:tc>
                <a:tc>
                  <a:txBody>
                    <a:bodyPr/>
                    <a:lstStyle/>
                    <a:p>
                      <a:pPr algn="ctr" rtl="1"/>
                      <a:r>
                        <a:rPr lang="ar-EG" sz="1050" b="1" dirty="0" smtClean="0"/>
                        <a:t>18-24</a:t>
                      </a:r>
                      <a:endParaRPr lang="en-US" sz="1050" b="1" dirty="0"/>
                    </a:p>
                  </a:txBody>
                  <a:tcPr/>
                </a:tc>
                <a:tc vMerge="1">
                  <a:txBody>
                    <a:bodyPr/>
                    <a:lstStyle/>
                    <a:p>
                      <a:pPr algn="ctr" rtl="1"/>
                      <a:endParaRPr lang="en-US" sz="1050" b="1" dirty="0"/>
                    </a:p>
                  </a:txBody>
                  <a:tcPr/>
                </a:tc>
              </a:tr>
              <a:tr h="310983">
                <a:tc vMerge="1">
                  <a:txBody>
                    <a:bodyPr/>
                    <a:lstStyle/>
                    <a:p>
                      <a:pPr algn="ctr" rtl="1"/>
                      <a:endParaRPr lang="en-US" sz="1200" b="1" dirty="0"/>
                    </a:p>
                  </a:txBody>
                  <a:tcPr/>
                </a:tc>
                <a:tc>
                  <a:txBody>
                    <a:bodyPr/>
                    <a:lstStyle/>
                    <a:p>
                      <a:pPr algn="ctr" rtl="1"/>
                      <a:r>
                        <a:rPr lang="ar-EG" sz="1200" b="1" dirty="0" smtClean="0"/>
                        <a:t>720</a:t>
                      </a:r>
                      <a:endParaRPr lang="en-US" sz="1200" b="1" dirty="0"/>
                    </a:p>
                  </a:txBody>
                  <a:tcPr/>
                </a:tc>
                <a:tc>
                  <a:txBody>
                    <a:bodyPr/>
                    <a:lstStyle/>
                    <a:p>
                      <a:pPr algn="ctr" rtl="1"/>
                      <a:r>
                        <a:rPr lang="ar-EG" sz="1200" b="1" dirty="0" smtClean="0"/>
                        <a:t>2</a:t>
                      </a:r>
                      <a:endParaRPr lang="en-US" sz="1200" b="1" dirty="0"/>
                    </a:p>
                  </a:txBody>
                  <a:tcPr/>
                </a:tc>
                <a:tc>
                  <a:txBody>
                    <a:bodyPr/>
                    <a:lstStyle/>
                    <a:p>
                      <a:pPr algn="ctr" rtl="1"/>
                      <a:r>
                        <a:rPr lang="ar-EG" sz="1050" b="1" dirty="0" smtClean="0"/>
                        <a:t>25-31</a:t>
                      </a:r>
                      <a:endParaRPr lang="en-US" sz="1050" b="1" dirty="0"/>
                    </a:p>
                  </a:txBody>
                  <a:tcPr/>
                </a:tc>
                <a:tc vMerge="1">
                  <a:txBody>
                    <a:bodyPr/>
                    <a:lstStyle/>
                    <a:p>
                      <a:pPr algn="ctr" rtl="1"/>
                      <a:endParaRPr lang="en-US" sz="1050" b="1" dirty="0"/>
                    </a:p>
                  </a:txBody>
                  <a:tcPr/>
                </a:tc>
              </a:tr>
            </a:tbl>
          </a:graphicData>
        </a:graphic>
      </p:graphicFrame>
      <p:graphicFrame>
        <p:nvGraphicFramePr>
          <p:cNvPr id="7" name="Table 6"/>
          <p:cNvGraphicFramePr>
            <a:graphicFrameLocks noGrp="1"/>
          </p:cNvGraphicFramePr>
          <p:nvPr/>
        </p:nvGraphicFramePr>
        <p:xfrm>
          <a:off x="762000" y="4038600"/>
          <a:ext cx="7391400" cy="1748028"/>
        </p:xfrm>
        <a:graphic>
          <a:graphicData uri="http://schemas.openxmlformats.org/drawingml/2006/table">
            <a:tbl>
              <a:tblPr firstRow="1" bandRow="1">
                <a:tableStyleId>{5C22544A-7EE6-4342-B048-85BDC9FD1C3A}</a:tableStyleId>
              </a:tblPr>
              <a:tblGrid>
                <a:gridCol w="2485604"/>
                <a:gridCol w="1629196"/>
                <a:gridCol w="1828800"/>
                <a:gridCol w="914400"/>
                <a:gridCol w="533400"/>
              </a:tblGrid>
              <a:tr h="263661">
                <a:tc>
                  <a:txBody>
                    <a:bodyPr/>
                    <a:lstStyle/>
                    <a:p>
                      <a:pPr algn="ctr" rtl="1"/>
                      <a:r>
                        <a:rPr lang="ar-EG" sz="1300" dirty="0" smtClean="0">
                          <a:latin typeface="Times New Roman" pitchFamily="18" charset="0"/>
                          <a:cs typeface="Times New Roman" pitchFamily="18" charset="0"/>
                        </a:rPr>
                        <a:t>مكونات البادئ</a:t>
                      </a:r>
                      <a:endParaRPr lang="en-US" sz="1300" dirty="0">
                        <a:latin typeface="Times New Roman" pitchFamily="18" charset="0"/>
                        <a:cs typeface="Times New Roman" pitchFamily="18" charset="0"/>
                      </a:endParaRPr>
                    </a:p>
                  </a:txBody>
                  <a:tcPr/>
                </a:tc>
                <a:tc>
                  <a:txBody>
                    <a:bodyPr/>
                    <a:lstStyle/>
                    <a:p>
                      <a:pPr algn="ctr" rtl="1"/>
                      <a:r>
                        <a:rPr lang="ar-EG" sz="1300" dirty="0" smtClean="0">
                          <a:latin typeface="Times New Roman" pitchFamily="18" charset="0"/>
                          <a:cs typeface="Times New Roman" pitchFamily="18" charset="0"/>
                        </a:rPr>
                        <a:t>كمية البادئ</a:t>
                      </a:r>
                      <a:r>
                        <a:rPr lang="ar-EG" sz="1300" baseline="0" dirty="0" smtClean="0">
                          <a:latin typeface="Times New Roman" pitchFamily="18" charset="0"/>
                          <a:cs typeface="Times New Roman" pitchFamily="18" charset="0"/>
                        </a:rPr>
                        <a:t> بالجرام/يوم</a:t>
                      </a:r>
                      <a:endParaRPr lang="en-US" sz="1300" dirty="0">
                        <a:latin typeface="Times New Roman" pitchFamily="18" charset="0"/>
                        <a:cs typeface="Times New Roman" pitchFamily="18" charset="0"/>
                      </a:endParaRPr>
                    </a:p>
                  </a:txBody>
                  <a:tcPr/>
                </a:tc>
                <a:tc>
                  <a:txBody>
                    <a:bodyPr/>
                    <a:lstStyle/>
                    <a:p>
                      <a:pPr algn="ctr" rtl="1"/>
                      <a:r>
                        <a:rPr lang="ar-EG" sz="1300" dirty="0" smtClean="0">
                          <a:latin typeface="Times New Roman" pitchFamily="18" charset="0"/>
                          <a:cs typeface="Times New Roman" pitchFamily="18" charset="0"/>
                        </a:rPr>
                        <a:t>كمية</a:t>
                      </a:r>
                      <a:r>
                        <a:rPr lang="ar-EG" sz="1300" baseline="0" dirty="0" smtClean="0">
                          <a:latin typeface="Times New Roman" pitchFamily="18" charset="0"/>
                          <a:cs typeface="Times New Roman" pitchFamily="18" charset="0"/>
                        </a:rPr>
                        <a:t> اللبن الكامل بالرطل/يوم</a:t>
                      </a:r>
                      <a:endParaRPr lang="en-US" sz="1300" dirty="0">
                        <a:latin typeface="Times New Roman" pitchFamily="18" charset="0"/>
                        <a:cs typeface="Times New Roman" pitchFamily="18" charset="0"/>
                      </a:endParaRPr>
                    </a:p>
                  </a:txBody>
                  <a:tcPr/>
                </a:tc>
                <a:tc>
                  <a:txBody>
                    <a:bodyPr/>
                    <a:lstStyle/>
                    <a:p>
                      <a:pPr algn="ctr" rtl="1"/>
                      <a:r>
                        <a:rPr kumimoji="0" lang="ar-EG" sz="1300" b="1" kern="1200" dirty="0" smtClean="0">
                          <a:solidFill>
                            <a:schemeClr val="lt1"/>
                          </a:solidFill>
                          <a:latin typeface="Times New Roman" pitchFamily="18" charset="0"/>
                          <a:ea typeface="+mn-ea"/>
                          <a:cs typeface="Times New Roman" pitchFamily="18" charset="0"/>
                        </a:rPr>
                        <a:t>العمر باليوم</a:t>
                      </a:r>
                      <a:endParaRPr kumimoji="0" lang="en-US" sz="1300" b="1" kern="1200" dirty="0" smtClean="0">
                        <a:solidFill>
                          <a:schemeClr val="lt1"/>
                        </a:solidFill>
                        <a:latin typeface="Times New Roman" pitchFamily="18" charset="0"/>
                        <a:ea typeface="+mn-ea"/>
                        <a:cs typeface="Times New Roman" pitchFamily="18" charset="0"/>
                      </a:endParaRPr>
                    </a:p>
                  </a:txBody>
                  <a:tcPr/>
                </a:tc>
                <a:tc rowSpan="6">
                  <a:txBody>
                    <a:bodyPr/>
                    <a:lstStyle/>
                    <a:p>
                      <a:pPr algn="ctr" rtl="1"/>
                      <a:r>
                        <a:rPr kumimoji="0" lang="ar-EG" sz="1800" b="1" kern="1200" dirty="0" smtClean="0">
                          <a:solidFill>
                            <a:schemeClr val="lt1"/>
                          </a:solidFill>
                          <a:latin typeface="Times New Roman" pitchFamily="18" charset="0"/>
                          <a:ea typeface="+mn-ea"/>
                          <a:cs typeface="Times New Roman" pitchFamily="18" charset="0"/>
                        </a:rPr>
                        <a:t>عجول</a:t>
                      </a:r>
                      <a:r>
                        <a:rPr kumimoji="0" lang="ar-EG" sz="1800" b="1" kern="1200" baseline="0" dirty="0" smtClean="0">
                          <a:solidFill>
                            <a:schemeClr val="lt1"/>
                          </a:solidFill>
                          <a:latin typeface="Times New Roman" pitchFamily="18" charset="0"/>
                          <a:ea typeface="+mn-ea"/>
                          <a:cs typeface="Times New Roman" pitchFamily="18" charset="0"/>
                        </a:rPr>
                        <a:t> جاموس</a:t>
                      </a:r>
                      <a:endParaRPr kumimoji="0" lang="en-US" sz="1800" b="1" kern="1200" dirty="0" smtClean="0">
                        <a:solidFill>
                          <a:schemeClr val="lt1"/>
                        </a:solidFill>
                        <a:latin typeface="Times New Roman" pitchFamily="18" charset="0"/>
                        <a:ea typeface="+mn-ea"/>
                        <a:cs typeface="Times New Roman" pitchFamily="18" charset="0"/>
                      </a:endParaRPr>
                    </a:p>
                  </a:txBody>
                  <a:tcPr vert="vert"/>
                </a:tc>
              </a:tr>
              <a:tr h="236037">
                <a:tc rowSpan="5">
                  <a:txBody>
                    <a:bodyPr/>
                    <a:lstStyle/>
                    <a:p>
                      <a:pPr algn="ctr" rtl="1">
                        <a:lnSpc>
                          <a:spcPct val="130000"/>
                        </a:lnSpc>
                      </a:pPr>
                      <a:r>
                        <a:rPr lang="ar-EG" sz="1150" b="1" dirty="0" smtClean="0"/>
                        <a:t>ذرة 23 جزء- شعير 10 جزء – مولاس 10 جزء – كسب كتان 15</a:t>
                      </a:r>
                      <a:r>
                        <a:rPr lang="ar-EG" sz="1150" b="1" baseline="0" dirty="0" smtClean="0"/>
                        <a:t> جزء – فول 20 جزء – مسحوق سمك 10 جزء – كربونات كالسيوم + مخلوط معدنى + أوريفاك + زيت سمك + خميرة 1 جزء</a:t>
                      </a:r>
                      <a:endParaRPr lang="en-US" sz="1150" b="1" dirty="0"/>
                    </a:p>
                  </a:txBody>
                  <a:tcPr/>
                </a:tc>
                <a:tc>
                  <a:txBody>
                    <a:bodyPr/>
                    <a:lstStyle/>
                    <a:p>
                      <a:pPr algn="ctr" rtl="1"/>
                      <a:r>
                        <a:rPr lang="ar-EG" sz="1200" b="1" dirty="0" smtClean="0"/>
                        <a:t>ــــــ</a:t>
                      </a:r>
                      <a:endParaRPr lang="en-US" sz="1200" b="1" dirty="0"/>
                    </a:p>
                  </a:txBody>
                  <a:tcPr/>
                </a:tc>
                <a:tc>
                  <a:txBody>
                    <a:bodyPr/>
                    <a:lstStyle/>
                    <a:p>
                      <a:pPr algn="ctr" rtl="1"/>
                      <a:r>
                        <a:rPr lang="ar-EG" sz="1200" b="1" dirty="0" smtClean="0"/>
                        <a:t>سرسوب</a:t>
                      </a:r>
                      <a:endParaRPr lang="en-US" sz="1200" b="1" dirty="0"/>
                    </a:p>
                  </a:txBody>
                  <a:tcPr/>
                </a:tc>
                <a:tc>
                  <a:txBody>
                    <a:bodyPr/>
                    <a:lstStyle/>
                    <a:p>
                      <a:pPr algn="ctr" rtl="1"/>
                      <a:r>
                        <a:rPr lang="ar-EG" sz="1050" b="1" dirty="0" smtClean="0"/>
                        <a:t>1-3</a:t>
                      </a:r>
                      <a:endParaRPr lang="en-US" sz="1050" b="1" dirty="0"/>
                    </a:p>
                  </a:txBody>
                  <a:tcPr/>
                </a:tc>
                <a:tc vMerge="1">
                  <a:txBody>
                    <a:bodyPr/>
                    <a:lstStyle/>
                    <a:p>
                      <a:pPr algn="ctr" rtl="1"/>
                      <a:endParaRPr lang="en-US" sz="1050" b="1" dirty="0"/>
                    </a:p>
                  </a:txBody>
                  <a:tcPr/>
                </a:tc>
              </a:tr>
              <a:tr h="236037">
                <a:tc vMerge="1">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sz="1200" b="1"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sz="1200" b="1" dirty="0" smtClean="0"/>
                        <a:t>ــــــ</a:t>
                      </a:r>
                      <a:endParaRPr lang="en-US" sz="1200" b="1" dirty="0" smtClean="0"/>
                    </a:p>
                  </a:txBody>
                  <a:tcPr/>
                </a:tc>
                <a:tc>
                  <a:txBody>
                    <a:bodyPr/>
                    <a:lstStyle/>
                    <a:p>
                      <a:pPr algn="ctr" rtl="1"/>
                      <a:r>
                        <a:rPr lang="ar-EG" sz="1200" b="1" dirty="0" smtClean="0"/>
                        <a:t>6</a:t>
                      </a:r>
                      <a:endParaRPr lang="en-US" sz="1200" b="1" dirty="0"/>
                    </a:p>
                  </a:txBody>
                  <a:tcPr/>
                </a:tc>
                <a:tc>
                  <a:txBody>
                    <a:bodyPr/>
                    <a:lstStyle/>
                    <a:p>
                      <a:pPr algn="ctr" rtl="1"/>
                      <a:r>
                        <a:rPr lang="ar-EG" sz="1050" b="1" dirty="0" smtClean="0"/>
                        <a:t>4-17</a:t>
                      </a:r>
                      <a:endParaRPr lang="en-US" sz="1050" b="1" dirty="0"/>
                    </a:p>
                  </a:txBody>
                  <a:tcPr/>
                </a:tc>
                <a:tc vMerge="1">
                  <a:txBody>
                    <a:bodyPr/>
                    <a:lstStyle/>
                    <a:p>
                      <a:pPr algn="ctr" rtl="1"/>
                      <a:endParaRPr lang="en-US" sz="1050" b="1" dirty="0"/>
                    </a:p>
                  </a:txBody>
                  <a:tcPr/>
                </a:tc>
              </a:tr>
              <a:tr h="236037">
                <a:tc vMerge="1">
                  <a:txBody>
                    <a:bodyPr/>
                    <a:lstStyle/>
                    <a:p>
                      <a:pPr algn="ctr" rtl="1"/>
                      <a:endParaRPr lang="en-US" sz="1200" b="1" dirty="0"/>
                    </a:p>
                  </a:txBody>
                  <a:tcPr/>
                </a:tc>
                <a:tc>
                  <a:txBody>
                    <a:bodyPr/>
                    <a:lstStyle/>
                    <a:p>
                      <a:pPr algn="ctr" rtl="1"/>
                      <a:r>
                        <a:rPr lang="ar-EG" sz="1200" b="1" dirty="0" smtClean="0"/>
                        <a:t>260</a:t>
                      </a:r>
                      <a:endParaRPr lang="en-US" sz="1200" b="1" dirty="0"/>
                    </a:p>
                  </a:txBody>
                  <a:tcPr/>
                </a:tc>
                <a:tc>
                  <a:txBody>
                    <a:bodyPr/>
                    <a:lstStyle/>
                    <a:p>
                      <a:pPr algn="ctr" rtl="1"/>
                      <a:r>
                        <a:rPr lang="ar-EG" sz="1200" b="1" dirty="0" smtClean="0"/>
                        <a:t>6</a:t>
                      </a:r>
                      <a:endParaRPr lang="en-US" sz="1200" b="1" dirty="0"/>
                    </a:p>
                  </a:txBody>
                  <a:tcPr/>
                </a:tc>
                <a:tc>
                  <a:txBody>
                    <a:bodyPr/>
                    <a:lstStyle/>
                    <a:p>
                      <a:pPr algn="ctr" rtl="1"/>
                      <a:r>
                        <a:rPr lang="ar-EG" sz="1050" b="1" dirty="0" smtClean="0"/>
                        <a:t>18-24</a:t>
                      </a:r>
                      <a:endParaRPr lang="en-US" sz="1050" b="1" dirty="0"/>
                    </a:p>
                  </a:txBody>
                  <a:tcPr/>
                </a:tc>
                <a:tc vMerge="1">
                  <a:txBody>
                    <a:bodyPr/>
                    <a:lstStyle/>
                    <a:p>
                      <a:pPr algn="ctr" rtl="1"/>
                      <a:endParaRPr lang="en-US" sz="1050" b="1" dirty="0"/>
                    </a:p>
                  </a:txBody>
                  <a:tcPr/>
                </a:tc>
              </a:tr>
              <a:tr h="314214">
                <a:tc vMerge="1">
                  <a:txBody>
                    <a:bodyPr/>
                    <a:lstStyle/>
                    <a:p>
                      <a:pPr algn="ctr" rtl="1"/>
                      <a:endParaRPr lang="en-US" sz="1200" b="1" dirty="0"/>
                    </a:p>
                  </a:txBody>
                  <a:tcPr/>
                </a:tc>
                <a:tc>
                  <a:txBody>
                    <a:bodyPr/>
                    <a:lstStyle/>
                    <a:p>
                      <a:pPr algn="ctr" rtl="1"/>
                      <a:r>
                        <a:rPr lang="ar-EG" sz="1200" b="1" dirty="0" smtClean="0"/>
                        <a:t>520</a:t>
                      </a:r>
                      <a:endParaRPr lang="en-US" sz="1200" b="1" dirty="0"/>
                    </a:p>
                  </a:txBody>
                  <a:tcPr/>
                </a:tc>
                <a:tc>
                  <a:txBody>
                    <a:bodyPr/>
                    <a:lstStyle/>
                    <a:p>
                      <a:pPr algn="ctr" rtl="1"/>
                      <a:r>
                        <a:rPr lang="ar-EG" sz="1200" b="1" dirty="0" smtClean="0"/>
                        <a:t>4</a:t>
                      </a:r>
                      <a:endParaRPr lang="en-US" sz="1200" b="1" dirty="0"/>
                    </a:p>
                  </a:txBody>
                  <a:tcPr/>
                </a:tc>
                <a:tc>
                  <a:txBody>
                    <a:bodyPr/>
                    <a:lstStyle/>
                    <a:p>
                      <a:pPr algn="ctr" rtl="1"/>
                      <a:r>
                        <a:rPr lang="ar-EG" sz="1050" b="1" dirty="0" smtClean="0"/>
                        <a:t>25-31</a:t>
                      </a:r>
                      <a:endParaRPr lang="en-US" sz="1050" b="1" dirty="0"/>
                    </a:p>
                  </a:txBody>
                  <a:tcPr/>
                </a:tc>
                <a:tc vMerge="1">
                  <a:txBody>
                    <a:bodyPr/>
                    <a:lstStyle/>
                    <a:p>
                      <a:pPr algn="ctr" rtl="1"/>
                      <a:endParaRPr lang="en-US" sz="1050" b="1" dirty="0"/>
                    </a:p>
                  </a:txBody>
                  <a:tcPr/>
                </a:tc>
              </a:tr>
              <a:tr h="314214">
                <a:tc vMerge="1">
                  <a:txBody>
                    <a:bodyPr/>
                    <a:lstStyle/>
                    <a:p>
                      <a:pPr algn="ctr" rtl="1">
                        <a:lnSpc>
                          <a:spcPct val="130000"/>
                        </a:lnSpc>
                      </a:pPr>
                      <a:endParaRPr lang="en-US" sz="1200" b="1" dirty="0"/>
                    </a:p>
                  </a:txBody>
                  <a:tcPr/>
                </a:tc>
                <a:tc>
                  <a:txBody>
                    <a:bodyPr/>
                    <a:lstStyle/>
                    <a:p>
                      <a:pPr algn="ctr" rtl="1"/>
                      <a:r>
                        <a:rPr lang="ar-EG" sz="1200" b="1" dirty="0" smtClean="0"/>
                        <a:t>780</a:t>
                      </a:r>
                      <a:endParaRPr lang="en-US" sz="1200" b="1" dirty="0"/>
                    </a:p>
                  </a:txBody>
                  <a:tcPr/>
                </a:tc>
                <a:tc>
                  <a:txBody>
                    <a:bodyPr/>
                    <a:lstStyle/>
                    <a:p>
                      <a:pPr algn="ctr" rtl="1"/>
                      <a:r>
                        <a:rPr lang="ar-EG" sz="1200" b="1" dirty="0" smtClean="0"/>
                        <a:t>2</a:t>
                      </a:r>
                      <a:endParaRPr lang="en-US" sz="1200" b="1" dirty="0"/>
                    </a:p>
                  </a:txBody>
                  <a:tcPr/>
                </a:tc>
                <a:tc>
                  <a:txBody>
                    <a:bodyPr/>
                    <a:lstStyle/>
                    <a:p>
                      <a:pPr algn="ctr" rtl="1"/>
                      <a:r>
                        <a:rPr lang="ar-EG" sz="1050" b="1" dirty="0" smtClean="0"/>
                        <a:t>32-38</a:t>
                      </a:r>
                      <a:endParaRPr lang="en-US" sz="1050" b="1" dirty="0"/>
                    </a:p>
                  </a:txBody>
                  <a:tcPr/>
                </a:tc>
                <a:tc vMerge="1">
                  <a:txBody>
                    <a:bodyPr/>
                    <a:lstStyle/>
                    <a:p>
                      <a:pPr algn="ctr" rtl="1"/>
                      <a:endParaRPr kumimoji="0" lang="en-US" sz="1800" b="1" kern="1200" dirty="0" smtClean="0">
                        <a:solidFill>
                          <a:schemeClr val="lt1"/>
                        </a:solidFill>
                        <a:latin typeface="Times New Roman" pitchFamily="18" charset="0"/>
                        <a:ea typeface="+mn-ea"/>
                        <a:cs typeface="Times New Roman" pitchFamily="18" charset="0"/>
                      </a:endParaRPr>
                    </a:p>
                  </a:txBody>
                  <a:tcPr vert="vert"/>
                </a:tc>
              </a:tr>
            </a:tbl>
          </a:graphicData>
        </a:graphic>
      </p:graphicFrame>
      <p:sp>
        <p:nvSpPr>
          <p:cNvPr id="9"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914400" y="1143000"/>
            <a:ext cx="7239000" cy="4724400"/>
          </a:xfrm>
        </p:spPr>
        <p:txBody>
          <a:bodyPr/>
          <a:lstStyle/>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أستخدام بديلات الألبان </a:t>
            </a:r>
            <a:r>
              <a:rPr lang="ar-EG" sz="2600" b="1" i="1" dirty="0" smtClean="0">
                <a:latin typeface="Times New Roman" pitchFamily="18" charset="0"/>
                <a:cs typeface="Times New Roman" pitchFamily="18" charset="0"/>
              </a:rPr>
              <a:t>(</a:t>
            </a:r>
            <a:r>
              <a:rPr lang="en-US" sz="2600" b="1" i="1" dirty="0" smtClean="0">
                <a:latin typeface="Times New Roman" pitchFamily="18" charset="0"/>
                <a:cs typeface="Times New Roman" pitchFamily="18" charset="0"/>
              </a:rPr>
              <a:t>Milk Replacement</a:t>
            </a:r>
            <a:r>
              <a:rPr lang="ar-EG" sz="2600" b="1" i="1" dirty="0" smtClean="0">
                <a:latin typeface="Times New Roman" pitchFamily="18" charset="0"/>
                <a:cs typeface="Times New Roman" pitchFamily="18" charset="0"/>
              </a:rPr>
              <a:t>)</a:t>
            </a:r>
            <a:endParaRPr lang="en-US" sz="2600" b="1" i="1" dirty="0" smtClean="0">
              <a:latin typeface="Times New Roman" pitchFamily="18" charset="0"/>
              <a:cs typeface="Times New Roman" pitchFamily="18" charset="0"/>
            </a:endParaRPr>
          </a:p>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فى رضاعة العجول</a:t>
            </a:r>
          </a:p>
          <a:p>
            <a:pPr marL="165100" indent="239713"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بديلات الألبان عبارة عن مخلوط من بعض المواد الغنية فى المواد الدهنية والبروتينية والمعدنية التى تضاف للماء لعمل مستحلب يضاف إلى اللبن الفرز ليقدم للعجل فى صورة سائلة تشبة اللبن الكامل. ومن أشهر بدائل اللبن المستخدمة ما يعرف بقشدة العجل </a:t>
            </a:r>
            <a:r>
              <a:rPr lang="en-US" sz="2000" b="1" i="1" dirty="0" smtClean="0">
                <a:solidFill>
                  <a:schemeClr val="tx1">
                    <a:lumMod val="95000"/>
                    <a:lumOff val="5000"/>
                  </a:schemeClr>
                </a:solidFill>
                <a:latin typeface="Times New Roman" pitchFamily="18" charset="0"/>
                <a:cs typeface="Times New Roman" pitchFamily="18" charset="0"/>
              </a:rPr>
              <a:t>Calfroom </a:t>
            </a:r>
            <a:r>
              <a:rPr lang="ar-EG" sz="2000" b="1" i="1" dirty="0" smtClean="0">
                <a:solidFill>
                  <a:schemeClr val="tx1">
                    <a:lumMod val="95000"/>
                    <a:lumOff val="5000"/>
                  </a:schemeClr>
                </a:solidFill>
                <a:latin typeface="Times New Roman" pitchFamily="18" charset="0"/>
                <a:cs typeface="Times New Roman" pitchFamily="18" charset="0"/>
              </a:rPr>
              <a:t>.</a:t>
            </a:r>
          </a:p>
          <a:p>
            <a:pPr marL="165100" indent="239713"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وقد حقق استخدام بديلات اللبن فى كثير من الأبحاث العالمية والمحلية </a:t>
            </a:r>
            <a:r>
              <a:rPr lang="ar-EG" sz="2000" b="1" u="sng" dirty="0" smtClean="0">
                <a:solidFill>
                  <a:schemeClr val="tx1">
                    <a:lumMod val="95000"/>
                    <a:lumOff val="5000"/>
                  </a:schemeClr>
                </a:solidFill>
                <a:latin typeface="Times New Roman" pitchFamily="18" charset="0"/>
                <a:cs typeface="Times New Roman" pitchFamily="18" charset="0"/>
              </a:rPr>
              <a:t>معدلات نمو أفض</a:t>
            </a:r>
            <a:r>
              <a:rPr lang="ar-EG" sz="2000" b="1" dirty="0" smtClean="0">
                <a:solidFill>
                  <a:schemeClr val="tx1">
                    <a:lumMod val="95000"/>
                    <a:lumOff val="5000"/>
                  </a:schemeClr>
                </a:solidFill>
                <a:latin typeface="Times New Roman" pitchFamily="18" charset="0"/>
                <a:cs typeface="Times New Roman" pitchFamily="18" charset="0"/>
              </a:rPr>
              <a:t>ل و</a:t>
            </a:r>
            <a:r>
              <a:rPr lang="ar-EG" sz="2000" b="1" u="sng" dirty="0" smtClean="0">
                <a:solidFill>
                  <a:schemeClr val="tx1">
                    <a:lumMod val="95000"/>
                    <a:lumOff val="5000"/>
                  </a:schemeClr>
                </a:solidFill>
                <a:latin typeface="Times New Roman" pitchFamily="18" charset="0"/>
                <a:cs typeface="Times New Roman" pitchFamily="18" charset="0"/>
              </a:rPr>
              <a:t>معدلات نفوق أقل</a:t>
            </a:r>
            <a:r>
              <a:rPr lang="ar-EG" sz="2000" b="1" dirty="0" smtClean="0">
                <a:solidFill>
                  <a:schemeClr val="tx1">
                    <a:lumMod val="95000"/>
                    <a:lumOff val="5000"/>
                  </a:schemeClr>
                </a:solidFill>
                <a:latin typeface="Times New Roman" pitchFamily="18" charset="0"/>
                <a:cs typeface="Times New Roman" pitchFamily="18" charset="0"/>
              </a:rPr>
              <a:t> للعجول الرضيعة عنها فى حالة أستهلاك اللبن العادى. كما أمكن </a:t>
            </a:r>
            <a:r>
              <a:rPr lang="ar-EG" sz="2000" b="1" u="sng" dirty="0" smtClean="0">
                <a:solidFill>
                  <a:schemeClr val="tx1">
                    <a:lumMod val="95000"/>
                    <a:lumOff val="5000"/>
                  </a:schemeClr>
                </a:solidFill>
                <a:latin typeface="Times New Roman" pitchFamily="18" charset="0"/>
                <a:cs typeface="Times New Roman" pitchFamily="18" charset="0"/>
              </a:rPr>
              <a:t>فطام العجول الرضيعة على عمر مبك</a:t>
            </a:r>
            <a:r>
              <a:rPr lang="ar-EG" sz="2000" b="1" dirty="0" smtClean="0">
                <a:solidFill>
                  <a:schemeClr val="tx1">
                    <a:lumMod val="95000"/>
                    <a:lumOff val="5000"/>
                  </a:schemeClr>
                </a:solidFill>
                <a:latin typeface="Times New Roman" pitchFamily="18" charset="0"/>
                <a:cs typeface="Times New Roman" pitchFamily="18" charset="0"/>
              </a:rPr>
              <a:t>ر (8 أسابيع بدلاً من 15 أسبوع) و</a:t>
            </a:r>
            <a:r>
              <a:rPr lang="ar-EG" sz="2000" b="1" u="sng" dirty="0" smtClean="0">
                <a:solidFill>
                  <a:schemeClr val="tx1">
                    <a:lumMod val="95000"/>
                    <a:lumOff val="5000"/>
                  </a:schemeClr>
                </a:solidFill>
                <a:latin typeface="Times New Roman" pitchFamily="18" charset="0"/>
                <a:cs typeface="Times New Roman" pitchFamily="18" charset="0"/>
              </a:rPr>
              <a:t>توفير كميات كبير من اللبن</a:t>
            </a:r>
            <a:r>
              <a:rPr lang="ar-EG" sz="2000" b="1" dirty="0" smtClean="0">
                <a:solidFill>
                  <a:schemeClr val="tx1">
                    <a:lumMod val="95000"/>
                    <a:lumOff val="5000"/>
                  </a:schemeClr>
                </a:solidFill>
                <a:latin typeface="Times New Roman" pitchFamily="18" charset="0"/>
                <a:cs typeface="Times New Roman" pitchFamily="18" charset="0"/>
              </a:rPr>
              <a:t>.</a:t>
            </a:r>
          </a:p>
          <a:p>
            <a:pPr marL="165100" indent="239713" algn="just" rtl="1" eaLnBrk="1" hangingPunct="1">
              <a:lnSpc>
                <a:spcPct val="120000"/>
              </a:lnSpc>
              <a:buFont typeface="Wingdings 2" pitchFamily="18" charset="2"/>
              <a:buNone/>
              <a:defRPr/>
            </a:pPr>
            <a:r>
              <a:rPr lang="ar-EG" sz="2000" b="1" dirty="0" smtClean="0">
                <a:solidFill>
                  <a:schemeClr val="tx1">
                    <a:lumMod val="95000"/>
                    <a:lumOff val="5000"/>
                  </a:schemeClr>
                </a:solidFill>
                <a:latin typeface="Times New Roman" pitchFamily="18" charset="0"/>
                <a:cs typeface="Times New Roman" pitchFamily="18" charset="0"/>
              </a:rPr>
              <a:t>ويعاب على هذه الطريقة </a:t>
            </a:r>
            <a:r>
              <a:rPr lang="ar-EG" sz="2000" b="1" u="sng" dirty="0" smtClean="0">
                <a:solidFill>
                  <a:schemeClr val="tx1">
                    <a:lumMod val="95000"/>
                    <a:lumOff val="5000"/>
                  </a:schemeClr>
                </a:solidFill>
                <a:latin typeface="Times New Roman" pitchFamily="18" charset="0"/>
                <a:cs typeface="Times New Roman" pitchFamily="18" charset="0"/>
              </a:rPr>
              <a:t>أرتفاع ثمن بديلات اللبن</a:t>
            </a:r>
            <a:r>
              <a:rPr lang="ar-EG" sz="2000" b="1" dirty="0" smtClean="0">
                <a:solidFill>
                  <a:schemeClr val="tx1">
                    <a:lumMod val="95000"/>
                    <a:lumOff val="5000"/>
                  </a:schemeClr>
                </a:solidFill>
                <a:latin typeface="Times New Roman" pitchFamily="18" charset="0"/>
                <a:cs typeface="Times New Roman" pitchFamily="18" charset="0"/>
              </a:rPr>
              <a:t> علاوة على </a:t>
            </a:r>
            <a:r>
              <a:rPr lang="ar-EG" sz="2000" b="1" u="sng" dirty="0" smtClean="0">
                <a:solidFill>
                  <a:schemeClr val="tx1">
                    <a:lumMod val="95000"/>
                    <a:lumOff val="5000"/>
                  </a:schemeClr>
                </a:solidFill>
                <a:latin typeface="Times New Roman" pitchFamily="18" charset="0"/>
                <a:cs typeface="Times New Roman" pitchFamily="18" charset="0"/>
              </a:rPr>
              <a:t>الإحتياطات الواجب إتباعها عند تحضير البدي</a:t>
            </a:r>
            <a:r>
              <a:rPr lang="ar-EG" sz="2000" b="1" dirty="0" smtClean="0">
                <a:solidFill>
                  <a:schemeClr val="tx1">
                    <a:lumMod val="95000"/>
                    <a:lumOff val="5000"/>
                  </a:schemeClr>
                </a:solidFill>
                <a:latin typeface="Times New Roman" pitchFamily="18" charset="0"/>
                <a:cs typeface="Times New Roman" pitchFamily="18" charset="0"/>
              </a:rPr>
              <a:t>ل.</a:t>
            </a:r>
          </a:p>
          <a:p>
            <a:pPr marL="165100" indent="0" algn="ctr" rtl="1" eaLnBrk="1" hangingPunct="1">
              <a:lnSpc>
                <a:spcPct val="150000"/>
              </a:lnSpc>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4953000" y="1905000"/>
            <a:ext cx="3124200" cy="3124200"/>
          </a:xfrm>
        </p:spPr>
        <p:txBody>
          <a:bodyPr/>
          <a:lstStyle/>
          <a:p>
            <a:pPr algn="ctr">
              <a:lnSpc>
                <a:spcPct val="150000"/>
              </a:lnSpc>
              <a:buFont typeface="Wingdings 2" pitchFamily="18" charset="2"/>
              <a:buNone/>
              <a:defRPr/>
            </a:pPr>
            <a:r>
              <a:rPr lang="ar-SA" sz="2600" b="1" dirty="0" smtClean="0">
                <a:latin typeface="Times New Roman" pitchFamily="18" charset="0"/>
                <a:cs typeface="Times New Roman" pitchFamily="18" charset="0"/>
              </a:rPr>
              <a:t>هذا وتستعمل فى الولايات المتحدة الأمريكية بعض تراكيب خاصة ببديلات اللبن منها </a:t>
            </a:r>
            <a:r>
              <a:rPr lang="ar-EG" sz="2600" b="1" dirty="0" smtClean="0">
                <a:latin typeface="Times New Roman" pitchFamily="18" charset="0"/>
                <a:cs typeface="Times New Roman" pitchFamily="18" charset="0"/>
              </a:rPr>
              <a:t>المستخدم فى</a:t>
            </a:r>
            <a:r>
              <a:rPr lang="ar-SA" sz="2600" b="1" dirty="0" smtClean="0">
                <a:latin typeface="Times New Roman" pitchFamily="18" charset="0"/>
                <a:cs typeface="Times New Roman" pitchFamily="18" charset="0"/>
              </a:rPr>
              <a:t> محطة بنسلفانيا </a:t>
            </a:r>
            <a:endParaRPr lang="ar-EG" sz="2600" b="1" dirty="0" smtClean="0">
              <a:latin typeface="Times New Roman" pitchFamily="18" charset="0"/>
              <a:cs typeface="Times New Roman" pitchFamily="18" charset="0"/>
            </a:endParaRPr>
          </a:p>
          <a:p>
            <a:pPr marL="165100" indent="239713" algn="just" rtl="1" eaLnBrk="1" hangingPunct="1">
              <a:lnSpc>
                <a:spcPct val="150000"/>
              </a:lnSpc>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838200" y="1371600"/>
          <a:ext cx="4038600" cy="4267203"/>
        </p:xfrm>
        <a:graphic>
          <a:graphicData uri="http://schemas.openxmlformats.org/drawingml/2006/table">
            <a:tbl>
              <a:tblPr firstRow="1" bandRow="1">
                <a:tableStyleId>{5C22544A-7EE6-4342-B048-85BDC9FD1C3A}</a:tableStyleId>
              </a:tblPr>
              <a:tblGrid>
                <a:gridCol w="1425389"/>
                <a:gridCol w="2613211"/>
              </a:tblGrid>
              <a:tr h="641473">
                <a:tc>
                  <a:txBody>
                    <a:bodyPr/>
                    <a:lstStyle/>
                    <a:p>
                      <a:pPr algn="ctr" rtl="1">
                        <a:spcBef>
                          <a:spcPts val="200"/>
                        </a:spcBef>
                        <a:spcAft>
                          <a:spcPts val="200"/>
                        </a:spcAft>
                        <a:tabLst>
                          <a:tab pos="53340" algn="l"/>
                        </a:tabLst>
                      </a:pPr>
                      <a:r>
                        <a:rPr lang="ar-SA" sz="1800" dirty="0">
                          <a:latin typeface="Times New Roman"/>
                          <a:ea typeface="Times New Roman"/>
                          <a:cs typeface="Simplified Arabic"/>
                        </a:rPr>
                        <a:t>الكمية بالرطل</a:t>
                      </a:r>
                      <a:endParaRPr lang="en-GB" sz="1800" dirty="0">
                        <a:latin typeface="Times New Roman"/>
                        <a:ea typeface="Times New Roman"/>
                        <a:cs typeface="Arial"/>
                      </a:endParaRPr>
                    </a:p>
                  </a:txBody>
                  <a:tcPr marL="17780" marR="17780" marT="108000" marB="0"/>
                </a:tc>
                <a:tc>
                  <a:txBody>
                    <a:bodyPr/>
                    <a:lstStyle/>
                    <a:p>
                      <a:pPr marL="179388" indent="0" algn="just" rtl="1">
                        <a:spcBef>
                          <a:spcPts val="200"/>
                        </a:spcBef>
                        <a:spcAft>
                          <a:spcPts val="200"/>
                        </a:spcAft>
                        <a:tabLst>
                          <a:tab pos="53340" algn="l"/>
                        </a:tabLst>
                      </a:pPr>
                      <a:r>
                        <a:rPr lang="ar-SA" sz="2000" dirty="0">
                          <a:latin typeface="Times New Roman"/>
                          <a:ea typeface="Times New Roman"/>
                          <a:cs typeface="Simplified Arabic"/>
                        </a:rPr>
                        <a:t>المكونات</a:t>
                      </a:r>
                      <a:endParaRPr lang="en-GB" sz="2000" dirty="0">
                        <a:latin typeface="Times New Roman"/>
                        <a:ea typeface="Times New Roman"/>
                        <a:cs typeface="Arial"/>
                      </a:endParaRPr>
                    </a:p>
                  </a:txBody>
                  <a:tcPr marL="17780" marR="17780" marT="10800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50</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لبن فرز مجفف</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10</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شرش مجفف</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10</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منتجات عرضية من تقطير</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10</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الذرة قابله للذوبان  يلازمادم </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7.75</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دكستروز</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5</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دقيق الشعير </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4.9</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خميرة بيرة مجففة</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0.1</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خميرة بيرة معاملة بالأشعة البنفسجية</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2.2</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فيتامين أ</a:t>
                      </a:r>
                      <a:endParaRPr lang="en-GB" sz="1000" b="1" dirty="0">
                        <a:latin typeface="Times New Roman"/>
                        <a:ea typeface="Times New Roman"/>
                        <a:cs typeface="Arial"/>
                      </a:endParaRPr>
                    </a:p>
                  </a:txBody>
                  <a:tcPr marL="17780" marR="17780" marT="0" marB="0"/>
                </a:tc>
              </a:tr>
              <a:tr h="362573">
                <a:tc>
                  <a:txBody>
                    <a:bodyPr/>
                    <a:lstStyle/>
                    <a:p>
                      <a:pPr algn="ctr" rtl="1">
                        <a:spcBef>
                          <a:spcPts val="200"/>
                        </a:spcBef>
                        <a:spcAft>
                          <a:spcPts val="200"/>
                        </a:spcAft>
                        <a:tabLst>
                          <a:tab pos="53340" algn="l"/>
                        </a:tabLst>
                      </a:pPr>
                      <a:r>
                        <a:rPr lang="ar-SA" sz="1500" b="1" dirty="0">
                          <a:latin typeface="Times New Roman"/>
                          <a:ea typeface="Times New Roman"/>
                          <a:cs typeface="Simplified Arabic"/>
                        </a:rPr>
                        <a:t>0.4</a:t>
                      </a:r>
                      <a:endParaRPr lang="en-GB" sz="1000" b="1" dirty="0">
                        <a:latin typeface="Times New Roman"/>
                        <a:ea typeface="Times New Roman"/>
                        <a:cs typeface="Arial"/>
                      </a:endParaRPr>
                    </a:p>
                  </a:txBody>
                  <a:tcPr marL="17780" marR="17780" marT="0" marB="0"/>
                </a:tc>
                <a:tc>
                  <a:txBody>
                    <a:bodyPr/>
                    <a:lstStyle/>
                    <a:p>
                      <a:pPr algn="justLow" rtl="1">
                        <a:spcBef>
                          <a:spcPts val="200"/>
                        </a:spcBef>
                        <a:spcAft>
                          <a:spcPts val="200"/>
                        </a:spcAft>
                        <a:tabLst>
                          <a:tab pos="53340" algn="l"/>
                        </a:tabLst>
                      </a:pPr>
                      <a:r>
                        <a:rPr lang="ar-SA" sz="1500" b="1" dirty="0">
                          <a:latin typeface="Times New Roman"/>
                          <a:ea typeface="Times New Roman"/>
                          <a:cs typeface="Simplified Arabic"/>
                        </a:rPr>
                        <a:t>أملاح معدنية</a:t>
                      </a:r>
                      <a:endParaRPr lang="en-GB" sz="1000" b="1" dirty="0">
                        <a:latin typeface="Times New Roman"/>
                        <a:ea typeface="Times New Roman"/>
                        <a:cs typeface="Arial"/>
                      </a:endParaRPr>
                    </a:p>
                  </a:txBody>
                  <a:tcPr marL="17780" marR="17780" marT="0" marB="0"/>
                </a:tc>
              </a:tr>
            </a:tbl>
          </a:graphicData>
        </a:graphic>
      </p:graphicFrame>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914400" y="1143000"/>
            <a:ext cx="7239000" cy="914400"/>
          </a:xfrm>
        </p:spPr>
        <p:txBody>
          <a:bodyPr/>
          <a:lstStyle/>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الأثر المتبقى للفطام المبكر على الخصائص الإنتاجية والتناسلية فى الجاموس</a:t>
            </a:r>
          </a:p>
          <a:p>
            <a:pPr marL="165100" indent="239713" algn="just" rtl="1" eaLnBrk="1" hangingPunct="1">
              <a:lnSpc>
                <a:spcPct val="120000"/>
              </a:lnSpc>
              <a:buFont typeface="Wingdings 2" pitchFamily="18" charset="2"/>
              <a:buNone/>
              <a:defRPr/>
            </a:pPr>
            <a:endParaRPr lang="ar-EG" sz="2000" b="1" dirty="0" smtClean="0">
              <a:solidFill>
                <a:schemeClr val="tx1">
                  <a:lumMod val="95000"/>
                  <a:lumOff val="5000"/>
                </a:schemeClr>
              </a:solidFill>
              <a:latin typeface="Times New Roman" pitchFamily="18" charset="0"/>
              <a:cs typeface="Times New Roman" pitchFamily="18" charset="0"/>
            </a:endParaRPr>
          </a:p>
          <a:p>
            <a:pPr marL="165100" indent="239713" algn="just" rtl="1" eaLnBrk="1" hangingPunct="1">
              <a:lnSpc>
                <a:spcPct val="120000"/>
              </a:lnSpc>
              <a:buFont typeface="Wingdings 2" pitchFamily="18" charset="2"/>
              <a:buNone/>
              <a:defRPr/>
            </a:pPr>
            <a:endParaRPr lang="ar-EG" sz="1900" b="1" dirty="0" smtClean="0">
              <a:solidFill>
                <a:schemeClr val="tx1">
                  <a:lumMod val="95000"/>
                  <a:lumOff val="5000"/>
                </a:schemeClr>
              </a:solidFill>
              <a:latin typeface="Times New Roman" pitchFamily="18" charset="0"/>
              <a:cs typeface="Times New Roman" pitchFamily="18" charset="0"/>
            </a:endParaRPr>
          </a:p>
        </p:txBody>
      </p:sp>
      <p:sp>
        <p:nvSpPr>
          <p:cNvPr id="6" name="Rounded Rectangle 5"/>
          <p:cNvSpPr/>
          <p:nvPr/>
        </p:nvSpPr>
        <p:spPr>
          <a:xfrm>
            <a:off x="4876800" y="4191000"/>
            <a:ext cx="2438400" cy="609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ar-EG" b="1" dirty="0"/>
              <a:t>فطام مبكر 45 يوم</a:t>
            </a:r>
          </a:p>
          <a:p>
            <a:pPr algn="ctr">
              <a:defRPr/>
            </a:pPr>
            <a:r>
              <a:rPr lang="ar-EG" b="1" dirty="0"/>
              <a:t>لبن كامل + بادئ</a:t>
            </a:r>
            <a:endParaRPr lang="en-US" b="1" dirty="0"/>
          </a:p>
        </p:txBody>
      </p:sp>
      <p:sp>
        <p:nvSpPr>
          <p:cNvPr id="7" name="Rounded Rectangle 6"/>
          <p:cNvSpPr/>
          <p:nvPr/>
        </p:nvSpPr>
        <p:spPr>
          <a:xfrm>
            <a:off x="1905000" y="4191000"/>
            <a:ext cx="2438400" cy="609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ar-EG" b="1" dirty="0"/>
              <a:t>فطام عادى 120يوم</a:t>
            </a:r>
            <a:endParaRPr lang="en-US" b="1" dirty="0"/>
          </a:p>
        </p:txBody>
      </p:sp>
      <p:sp>
        <p:nvSpPr>
          <p:cNvPr id="9" name="Rounded Rectangle 8"/>
          <p:cNvSpPr/>
          <p:nvPr/>
        </p:nvSpPr>
        <p:spPr>
          <a:xfrm>
            <a:off x="5334000" y="3429000"/>
            <a:ext cx="1371600" cy="609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ar-EG" b="1" dirty="0"/>
              <a:t>384 رأس</a:t>
            </a:r>
          </a:p>
        </p:txBody>
      </p:sp>
      <p:sp>
        <p:nvSpPr>
          <p:cNvPr id="10" name="Rounded Rectangle 9"/>
          <p:cNvSpPr/>
          <p:nvPr/>
        </p:nvSpPr>
        <p:spPr>
          <a:xfrm>
            <a:off x="2438400" y="3429000"/>
            <a:ext cx="1371600" cy="609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ar-EG" b="1" dirty="0"/>
              <a:t>219 رأس</a:t>
            </a:r>
            <a:endParaRPr lang="en-US" b="1" dirty="0"/>
          </a:p>
        </p:txBody>
      </p:sp>
      <p:sp>
        <p:nvSpPr>
          <p:cNvPr id="11" name="Rounded Rectangle 10"/>
          <p:cNvSpPr/>
          <p:nvPr/>
        </p:nvSpPr>
        <p:spPr>
          <a:xfrm>
            <a:off x="3276600" y="2209800"/>
            <a:ext cx="2438400" cy="609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ar-EG" b="1" dirty="0"/>
              <a:t>603 عجل جاموس</a:t>
            </a:r>
            <a:endParaRPr lang="en-US" b="1" dirty="0"/>
          </a:p>
        </p:txBody>
      </p:sp>
      <p:sp>
        <p:nvSpPr>
          <p:cNvPr id="12" name="Rounded Rectangle 11"/>
          <p:cNvSpPr/>
          <p:nvPr/>
        </p:nvSpPr>
        <p:spPr>
          <a:xfrm>
            <a:off x="4876800" y="5029200"/>
            <a:ext cx="2438400" cy="609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ar-EG" b="1" dirty="0"/>
              <a:t>103 كجم لبن/رأس</a:t>
            </a:r>
            <a:endParaRPr lang="en-US" b="1" dirty="0"/>
          </a:p>
        </p:txBody>
      </p:sp>
      <p:sp>
        <p:nvSpPr>
          <p:cNvPr id="13" name="Rounded Rectangle 12"/>
          <p:cNvSpPr/>
          <p:nvPr/>
        </p:nvSpPr>
        <p:spPr>
          <a:xfrm>
            <a:off x="1905000" y="5029200"/>
            <a:ext cx="2438400" cy="609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ar-EG" b="1" dirty="0"/>
              <a:t>340 كجم لبن/رأس</a:t>
            </a:r>
            <a:endParaRPr lang="en-US" b="1" dirty="0"/>
          </a:p>
        </p:txBody>
      </p:sp>
      <p:sp>
        <p:nvSpPr>
          <p:cNvPr id="14" name="Down Arrow 13"/>
          <p:cNvSpPr/>
          <p:nvPr/>
        </p:nvSpPr>
        <p:spPr>
          <a:xfrm rot="19327068">
            <a:off x="5430838" y="2843213"/>
            <a:ext cx="287337" cy="587375"/>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15" name="Down Arrow 14"/>
          <p:cNvSpPr/>
          <p:nvPr/>
        </p:nvSpPr>
        <p:spPr>
          <a:xfrm rot="2342536">
            <a:off x="3367088" y="2814638"/>
            <a:ext cx="276225" cy="627062"/>
          </a:xfrm>
          <a:prstGeom prst="downArrow">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1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988" name="Content Placeholder 2"/>
          <p:cNvSpPr>
            <a:spLocks noGrp="1"/>
          </p:cNvSpPr>
          <p:nvPr>
            <p:ph idx="1"/>
          </p:nvPr>
        </p:nvSpPr>
        <p:spPr>
          <a:xfrm>
            <a:off x="914400" y="1143000"/>
            <a:ext cx="7239000" cy="4648200"/>
          </a:xfrm>
        </p:spPr>
        <p:txBody>
          <a:bodyPr/>
          <a:lstStyle/>
          <a:p>
            <a:pPr marL="165100" indent="0" algn="ctr" rtl="1" eaLnBrk="1" hangingPunct="1">
              <a:buFont typeface="Wingdings 2" pitchFamily="18" charset="2"/>
              <a:buNone/>
              <a:defRPr/>
            </a:pPr>
            <a:r>
              <a:rPr lang="ar-EG" sz="2600" b="1" dirty="0" smtClean="0">
                <a:latin typeface="Times New Roman" pitchFamily="18" charset="0"/>
                <a:cs typeface="Times New Roman" pitchFamily="18" charset="0"/>
              </a:rPr>
              <a:t>الأثر المتبقى للفطام المبكر على الخصائص الإنتاجية والتناسلية فى الجاموس</a:t>
            </a:r>
          </a:p>
          <a:p>
            <a:pPr marL="165100" indent="239713" algn="just" rtl="1" eaLnBrk="1" hangingPunct="1">
              <a:lnSpc>
                <a:spcPct val="120000"/>
              </a:lnSpc>
              <a:buFont typeface="Wingdings 2" pitchFamily="18" charset="2"/>
              <a:buNone/>
              <a:defRPr/>
            </a:pPr>
            <a:endParaRPr lang="ar-EG" sz="400" b="1" dirty="0" smtClean="0">
              <a:solidFill>
                <a:schemeClr val="tx1">
                  <a:lumMod val="95000"/>
                  <a:lumOff val="5000"/>
                </a:schemeClr>
              </a:solidFill>
              <a:latin typeface="Times New Roman" pitchFamily="18" charset="0"/>
              <a:cs typeface="Times New Roman" pitchFamily="18" charset="0"/>
            </a:endParaRPr>
          </a:p>
          <a:p>
            <a:pPr marL="358775" indent="-280988" algn="just" rtl="1" eaLnBrk="1" hangingPunct="1">
              <a:buFont typeface="Wingdings 2" pitchFamily="18" charset="2"/>
              <a:buNone/>
              <a:defRPr/>
            </a:pPr>
            <a:r>
              <a:rPr lang="ar-EG" sz="1800" b="1" dirty="0" smtClean="0">
                <a:solidFill>
                  <a:schemeClr val="tx1">
                    <a:lumMod val="95000"/>
                    <a:lumOff val="5000"/>
                  </a:schemeClr>
                </a:solidFill>
                <a:latin typeface="Times New Roman" pitchFamily="18" charset="0"/>
                <a:cs typeface="Times New Roman" pitchFamily="18" charset="0"/>
              </a:rPr>
              <a:t>1. كان الفارق فى وزن الجسم معنوياً.</a:t>
            </a:r>
          </a:p>
          <a:p>
            <a:pPr marL="358775" indent="-280988" algn="just" rtl="1" eaLnBrk="1" hangingPunct="1">
              <a:buFont typeface="Wingdings 2" pitchFamily="18" charset="2"/>
              <a:buNone/>
              <a:defRPr/>
            </a:pPr>
            <a:r>
              <a:rPr lang="ar-EG" sz="1800" b="1" dirty="0" smtClean="0">
                <a:solidFill>
                  <a:schemeClr val="tx1">
                    <a:lumMod val="95000"/>
                    <a:lumOff val="5000"/>
                  </a:schemeClr>
                </a:solidFill>
                <a:latin typeface="Times New Roman" pitchFamily="18" charset="0"/>
                <a:cs typeface="Times New Roman" pitchFamily="18" charset="0"/>
              </a:rPr>
              <a:t>2. كان الفارق فى العمر عند أول تلقيح والعمر عند أول ولادة عالى المعنوية.</a:t>
            </a:r>
          </a:p>
          <a:p>
            <a:pPr marL="358775" indent="-280988" algn="just" rtl="1" eaLnBrk="1" hangingPunct="1">
              <a:buFont typeface="Wingdings 2" pitchFamily="18" charset="2"/>
              <a:buNone/>
              <a:defRPr/>
            </a:pPr>
            <a:r>
              <a:rPr lang="ar-EG" sz="1800" b="1" dirty="0" smtClean="0">
                <a:solidFill>
                  <a:schemeClr val="tx1">
                    <a:lumMod val="95000"/>
                    <a:lumOff val="5000"/>
                  </a:schemeClr>
                </a:solidFill>
                <a:latin typeface="Times New Roman" pitchFamily="18" charset="0"/>
                <a:cs typeface="Times New Roman" pitchFamily="18" charset="0"/>
              </a:rPr>
              <a:t>3. كان عدد التلقيحات اللازمة للإخصاب أقل فى عجلات الجاموس التى فطمت على النظام العادى عن العجلات التى فطمت مبكراً.</a:t>
            </a:r>
          </a:p>
          <a:p>
            <a:pPr marL="361950" indent="-280988" algn="just" rtl="1" eaLnBrk="1" hangingPunct="1">
              <a:buFont typeface="Wingdings 2" pitchFamily="18" charset="2"/>
              <a:buNone/>
              <a:defRPr/>
            </a:pPr>
            <a:r>
              <a:rPr lang="ar-EG" sz="1800" b="1" dirty="0" smtClean="0">
                <a:solidFill>
                  <a:schemeClr val="tx1">
                    <a:lumMod val="95000"/>
                    <a:lumOff val="5000"/>
                  </a:schemeClr>
                </a:solidFill>
                <a:latin typeface="Times New Roman" pitchFamily="18" charset="0"/>
                <a:cs typeface="Times New Roman" pitchFamily="18" charset="0"/>
              </a:rPr>
              <a:t>4. كانت الفترة بين ولادتين للإناث التى خضعت لنظام الفطام المبكر أقل من تلك فى النظام العادى بدرجة معنوية.</a:t>
            </a:r>
          </a:p>
          <a:p>
            <a:pPr marL="358775" indent="-280988" algn="just" rtl="1" eaLnBrk="1" hangingPunct="1">
              <a:buFont typeface="Wingdings 2" pitchFamily="18" charset="2"/>
              <a:buNone/>
              <a:defRPr/>
            </a:pPr>
            <a:r>
              <a:rPr lang="ar-EG" sz="1800" b="1" dirty="0" smtClean="0">
                <a:solidFill>
                  <a:schemeClr val="tx1">
                    <a:lumMod val="95000"/>
                    <a:lumOff val="5000"/>
                  </a:schemeClr>
                </a:solidFill>
                <a:latin typeface="Times New Roman" pitchFamily="18" charset="0"/>
                <a:cs typeface="Times New Roman" pitchFamily="18" charset="0"/>
              </a:rPr>
              <a:t>5. كان إنتاج الحليب خلال أول 100 يوم وخلال 305 يوم أعلى معنوية للإناث التى خضعت لنظام الفطام العادى. ولم يكن هناك فروق معنوية فى صفة المثابرة على إنتاج الحليب.</a:t>
            </a:r>
          </a:p>
          <a:p>
            <a:pPr marL="358775" indent="-280988" algn="just" rtl="1" eaLnBrk="1" hangingPunct="1">
              <a:buFont typeface="Wingdings 2" pitchFamily="18" charset="2"/>
              <a:buNone/>
              <a:defRPr/>
            </a:pPr>
            <a:r>
              <a:rPr lang="ar-EG" sz="1800" b="1" dirty="0" smtClean="0">
                <a:solidFill>
                  <a:schemeClr val="tx1">
                    <a:lumMod val="95000"/>
                    <a:lumOff val="5000"/>
                  </a:schemeClr>
                </a:solidFill>
                <a:latin typeface="Times New Roman" pitchFamily="18" charset="0"/>
                <a:cs typeface="Times New Roman" pitchFamily="18" charset="0"/>
              </a:rPr>
              <a:t>6. كان الفرق بين نظامى الفطام المبكر والعادى لطول موسم الإدرار عالى المعنوية .</a:t>
            </a:r>
          </a:p>
          <a:p>
            <a:pPr marL="685800" indent="-280988" algn="just" rtl="1" eaLnBrk="1" hangingPunct="1">
              <a:buFont typeface="Wingdings 2" pitchFamily="18" charset="2"/>
              <a:buNone/>
              <a:defRPr/>
            </a:pPr>
            <a:endParaRPr lang="ar-EG" sz="800" b="1" dirty="0" smtClean="0">
              <a:solidFill>
                <a:schemeClr val="tx1">
                  <a:lumMod val="95000"/>
                  <a:lumOff val="5000"/>
                </a:schemeClr>
              </a:solidFill>
              <a:latin typeface="Times New Roman" pitchFamily="18" charset="0"/>
              <a:cs typeface="Times New Roman" pitchFamily="18" charset="0"/>
            </a:endParaRPr>
          </a:p>
          <a:p>
            <a:pPr marL="165100" indent="239713" algn="just" rtl="1" eaLnBrk="1" hangingPunct="1">
              <a:buFont typeface="Wingdings 2" pitchFamily="18" charset="2"/>
              <a:buNone/>
              <a:defRPr/>
            </a:pPr>
            <a:r>
              <a:rPr lang="ar-EG" sz="1800" b="1" dirty="0" smtClean="0">
                <a:solidFill>
                  <a:srgbClr val="002060"/>
                </a:solidFill>
                <a:latin typeface="Times New Roman" pitchFamily="18" charset="0"/>
                <a:cs typeface="Times New Roman" pitchFamily="18" charset="0"/>
              </a:rPr>
              <a:t>وبالتالى لا يفضل إتباع نظام الفطام المبكر مع العجول التى ستصبح طلائق للتربية أو مع عجلات التربية والتى تحتاج لرعاية خاصة فى فترة الرضاعة حتى لا تتأثر بالسلب مستقبلاً.</a:t>
            </a:r>
          </a:p>
          <a:p>
            <a:pPr marL="685800" indent="-280988" algn="just" rtl="1" eaLnBrk="1" hangingPunct="1">
              <a:buFont typeface="Wingdings 2" pitchFamily="18" charset="2"/>
              <a:buNone/>
              <a:defRPr/>
            </a:pPr>
            <a:endParaRPr lang="ar-EG" sz="1900" b="1" dirty="0" smtClean="0">
              <a:solidFill>
                <a:schemeClr val="tx1">
                  <a:lumMod val="95000"/>
                  <a:lumOff val="5000"/>
                </a:schemeClr>
              </a:solidFill>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85800" y="1219200"/>
            <a:ext cx="76962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838200" y="914400"/>
            <a:ext cx="7391400" cy="4724400"/>
          </a:xfrm>
        </p:spPr>
        <p:txBody>
          <a:bodyPr>
            <a:noAutofit/>
          </a:bodyPr>
          <a:lstStyle/>
          <a:p>
            <a:pPr marL="1423988" indent="-1155700" algn="just" rtl="1" eaLnBrk="1" fontAlgn="auto" hangingPunct="1">
              <a:lnSpc>
                <a:spcPct val="150000"/>
              </a:lnSpc>
              <a:spcAft>
                <a:spcPts val="0"/>
              </a:spcAft>
              <a:buFont typeface="Wingdings 2"/>
              <a:buNone/>
              <a:defRPr/>
            </a:pPr>
            <a:r>
              <a:rPr lang="ar-EG" sz="2400" b="1" dirty="0" smtClean="0">
                <a:solidFill>
                  <a:schemeClr val="tx1">
                    <a:lumMod val="95000"/>
                    <a:lumOff val="5000"/>
                  </a:schemeClr>
                </a:solidFill>
                <a:latin typeface="Times New Roman" pitchFamily="18" charset="0"/>
                <a:cs typeface="Times New Roman" pitchFamily="18" charset="0"/>
              </a:rPr>
              <a:t>السرسوب </a:t>
            </a:r>
            <a:r>
              <a:rPr lang="en-US" sz="2400" b="1" dirty="0" err="1" smtClean="0">
                <a:solidFill>
                  <a:schemeClr val="tx1">
                    <a:lumMod val="95000"/>
                    <a:lumOff val="5000"/>
                  </a:schemeClr>
                </a:solidFill>
                <a:latin typeface="Times New Roman" pitchFamily="18" charset="0"/>
                <a:cs typeface="Times New Roman" pitchFamily="18" charset="0"/>
              </a:rPr>
              <a:t>Colostrum</a:t>
            </a:r>
            <a:r>
              <a:rPr lang="en-US" sz="2400" b="1" dirty="0" smtClean="0">
                <a:solidFill>
                  <a:schemeClr val="tx1">
                    <a:lumMod val="95000"/>
                    <a:lumOff val="5000"/>
                  </a:schemeClr>
                </a:solidFill>
                <a:latin typeface="Times New Roman" pitchFamily="18" charset="0"/>
                <a:cs typeface="Times New Roman" pitchFamily="18" charset="0"/>
              </a:rPr>
              <a:t> </a:t>
            </a:r>
            <a:endParaRPr lang="ar-EG" sz="2400" b="1" dirty="0" smtClean="0">
              <a:solidFill>
                <a:schemeClr val="tx1">
                  <a:lumMod val="95000"/>
                  <a:lumOff val="5000"/>
                </a:schemeClr>
              </a:solidFill>
              <a:latin typeface="Times New Roman" pitchFamily="18" charset="0"/>
              <a:cs typeface="Times New Roman" pitchFamily="18" charset="0"/>
            </a:endParaRPr>
          </a:p>
          <a:p>
            <a:pPr marL="261938" indent="276225" algn="just" rtl="1" eaLnBrk="1" fontAlgn="auto" hangingPunct="1">
              <a:lnSpc>
                <a:spcPct val="120000"/>
              </a:lnSpc>
              <a:spcAft>
                <a:spcPts val="0"/>
              </a:spcAft>
              <a:buFont typeface="Wingdings 2" pitchFamily="18" charset="2"/>
              <a:buNone/>
              <a:defRPr/>
            </a:pPr>
            <a:endParaRPr lang="ar-EG" sz="1600" b="1" dirty="0" smtClean="0">
              <a:latin typeface="Times New Roman" pitchFamily="18" charset="0"/>
              <a:cs typeface="Times New Roman" pitchFamily="18" charset="0"/>
            </a:endParaRPr>
          </a:p>
          <a:p>
            <a:pPr marL="261938" indent="276225" algn="just" rtl="1" eaLnBrk="1" fontAlgn="auto" hangingPunct="1">
              <a:lnSpc>
                <a:spcPct val="120000"/>
              </a:lnSpc>
              <a:spcAft>
                <a:spcPts val="0"/>
              </a:spcAft>
              <a:buFont typeface="Wingdings 2" pitchFamily="18" charset="2"/>
              <a:buNone/>
              <a:defRPr/>
            </a:pPr>
            <a:endParaRPr lang="ar-EG" sz="1600" b="1" dirty="0" smtClean="0">
              <a:latin typeface="Times New Roman" pitchFamily="18" charset="0"/>
              <a:cs typeface="Times New Roman" pitchFamily="18" charset="0"/>
            </a:endParaRPr>
          </a:p>
          <a:p>
            <a:pPr marL="261938" indent="276225" algn="just" rtl="1" eaLnBrk="1" fontAlgn="auto" hangingPunct="1">
              <a:lnSpc>
                <a:spcPct val="120000"/>
              </a:lnSpc>
              <a:spcAft>
                <a:spcPts val="0"/>
              </a:spcAft>
              <a:buFont typeface="Wingdings 2" pitchFamily="18" charset="2"/>
              <a:buNone/>
              <a:defRPr/>
            </a:pPr>
            <a:endParaRPr lang="ar-EG" sz="1600" b="1" dirty="0" smtClean="0">
              <a:latin typeface="Times New Roman" pitchFamily="18" charset="0"/>
              <a:cs typeface="Times New Roman" pitchFamily="18" charset="0"/>
            </a:endParaRPr>
          </a:p>
          <a:p>
            <a:pPr marL="261938" indent="276225" algn="just" rtl="1" eaLnBrk="1" fontAlgn="auto" hangingPunct="1">
              <a:lnSpc>
                <a:spcPct val="120000"/>
              </a:lnSpc>
              <a:spcAft>
                <a:spcPts val="0"/>
              </a:spcAft>
              <a:buFont typeface="Wingdings 2" pitchFamily="18" charset="2"/>
              <a:buNone/>
              <a:defRPr/>
            </a:pPr>
            <a:endParaRPr lang="ar-EG" sz="1800" b="1" dirty="0" smtClean="0">
              <a:latin typeface="Times New Roman" pitchFamily="18" charset="0"/>
              <a:cs typeface="Times New Roman" pitchFamily="18" charset="0"/>
            </a:endParaRPr>
          </a:p>
          <a:p>
            <a:pPr marL="261938" indent="276225" algn="just" rtl="1" eaLnBrk="1" fontAlgn="auto" hangingPunct="1">
              <a:lnSpc>
                <a:spcPct val="120000"/>
              </a:lnSpc>
              <a:spcAft>
                <a:spcPts val="0"/>
              </a:spcAft>
              <a:buFont typeface="Wingdings 2" pitchFamily="18" charset="2"/>
              <a:buNone/>
              <a:defRPr/>
            </a:pPr>
            <a:r>
              <a:rPr lang="ar-SA" sz="1800" b="1" dirty="0" smtClean="0">
                <a:latin typeface="Times New Roman" pitchFamily="18" charset="0"/>
                <a:cs typeface="Times New Roman" pitchFamily="18" charset="0"/>
              </a:rPr>
              <a:t>بعد شرب السرسوب فإن جلوبيولين المناعة المهضوم يمتص مباشرة من الأمعاء ومنها إلى الدم.</a:t>
            </a:r>
            <a:r>
              <a:rPr lang="ar-EG"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وهناك نظريتان أساسيتان تفسر كيفية استطاعة جزيئات جلوبيولين المناعة الكبيرة الحجم والوزن فى المرور خلال الغشاء المخاطى ل</a:t>
            </a:r>
            <a:r>
              <a:rPr lang="ar-EG" sz="1800" b="1" dirty="0" smtClean="0">
                <a:latin typeface="Times New Roman" pitchFamily="18" charset="0"/>
                <a:cs typeface="Times New Roman" pitchFamily="18" charset="0"/>
              </a:rPr>
              <a:t>أمعاء ا</a:t>
            </a:r>
            <a:r>
              <a:rPr lang="ar-SA" sz="1800" b="1" dirty="0" smtClean="0">
                <a:latin typeface="Times New Roman" pitchFamily="18" charset="0"/>
                <a:cs typeface="Times New Roman" pitchFamily="18" charset="0"/>
              </a:rPr>
              <a:t>لعجول</a:t>
            </a:r>
            <a:r>
              <a:rPr lang="ar-EG" sz="1800" b="1" dirty="0" smtClean="0">
                <a:latin typeface="Times New Roman" pitchFamily="18" charset="0"/>
                <a:cs typeface="Times New Roman" pitchFamily="18" charset="0"/>
              </a:rPr>
              <a:t>:</a:t>
            </a:r>
          </a:p>
          <a:p>
            <a:pPr marL="261938" indent="276225" algn="just" rtl="1" eaLnBrk="1" fontAlgn="auto" hangingPunct="1">
              <a:lnSpc>
                <a:spcPct val="120000"/>
              </a:lnSpc>
              <a:spcAft>
                <a:spcPts val="0"/>
              </a:spcAft>
              <a:buFont typeface="Wingdings 2" pitchFamily="18" charset="2"/>
              <a:buNone/>
              <a:defRPr/>
            </a:pPr>
            <a:r>
              <a:rPr lang="ar-EG" sz="1800" b="1" dirty="0" smtClean="0">
                <a:solidFill>
                  <a:srgbClr val="FF0000"/>
                </a:solidFill>
                <a:latin typeface="Times New Roman" pitchFamily="18" charset="0"/>
                <a:cs typeface="Times New Roman" pitchFamily="18" charset="0"/>
              </a:rPr>
              <a:t>الأولــى</a:t>
            </a:r>
            <a:r>
              <a:rPr lang="ar-EG" sz="1800" b="1" dirty="0" smtClean="0">
                <a:latin typeface="Times New Roman" pitchFamily="18" charset="0"/>
                <a:cs typeface="Times New Roman" pitchFamily="18" charset="0"/>
              </a:rPr>
              <a:t>:</a:t>
            </a:r>
            <a:r>
              <a:rPr lang="ar-SA" sz="1800" b="1" dirty="0" smtClean="0">
                <a:latin typeface="Times New Roman" pitchFamily="18" charset="0"/>
                <a:cs typeface="Times New Roman" pitchFamily="18" charset="0"/>
              </a:rPr>
              <a:t> نقول أن أمعاء العجل فى تلك الحالة تكون خالية من الإتزيمات المحلة للبروتينات</a:t>
            </a:r>
            <a:r>
              <a:rPr lang="ar-EG" sz="1800" b="1" dirty="0" smtClean="0">
                <a:latin typeface="Times New Roman" pitchFamily="18" charset="0"/>
                <a:cs typeface="Times New Roman" pitchFamily="18" charset="0"/>
              </a:rPr>
              <a:t>. </a:t>
            </a:r>
          </a:p>
          <a:p>
            <a:pPr marL="261938" indent="276225" algn="just" rtl="1" eaLnBrk="1" fontAlgn="auto" hangingPunct="1">
              <a:lnSpc>
                <a:spcPct val="120000"/>
              </a:lnSpc>
              <a:spcAft>
                <a:spcPts val="0"/>
              </a:spcAft>
              <a:buFont typeface="Wingdings 2" pitchFamily="18" charset="2"/>
              <a:buNone/>
              <a:defRPr/>
            </a:pPr>
            <a:r>
              <a:rPr lang="ar-SA" sz="1800" b="1" dirty="0" smtClean="0">
                <a:solidFill>
                  <a:srgbClr val="FF0000"/>
                </a:solidFill>
                <a:latin typeface="Times New Roman" pitchFamily="18" charset="0"/>
                <a:cs typeface="Times New Roman" pitchFamily="18" charset="0"/>
              </a:rPr>
              <a:t>والثانية</a:t>
            </a:r>
            <a:r>
              <a:rPr lang="ar-EG" sz="1800" b="1" dirty="0" smtClean="0">
                <a:latin typeface="Times New Roman" pitchFamily="18" charset="0"/>
                <a:cs typeface="Times New Roman" pitchFamily="18" charset="0"/>
              </a:rPr>
              <a:t>:</a:t>
            </a:r>
            <a:r>
              <a:rPr lang="ar-SA" sz="1800" b="1" dirty="0" smtClean="0">
                <a:latin typeface="Times New Roman" pitchFamily="18" charset="0"/>
                <a:cs typeface="Times New Roman" pitchFamily="18" charset="0"/>
              </a:rPr>
              <a:t> تقول بأن أمعاء العجل تكون فى هذه اللحظات قابلة لنفاذ هذه الجزئيات الكبيرة</a:t>
            </a:r>
            <a:r>
              <a:rPr lang="en-US" sz="1800" b="1" dirty="0" smtClean="0">
                <a:latin typeface="Times New Roman" pitchFamily="18" charset="0"/>
                <a:cs typeface="Times New Roman" pitchFamily="18" charset="0"/>
              </a:rPr>
              <a:t>.</a:t>
            </a:r>
            <a:endParaRPr lang="ar-EG" sz="1800" b="1" dirty="0" smtClean="0">
              <a:latin typeface="Times New Roman" pitchFamily="18" charset="0"/>
              <a:cs typeface="Times New Roman" pitchFamily="18" charset="0"/>
            </a:endParaRPr>
          </a:p>
          <a:p>
            <a:pPr marL="261938" indent="276225" algn="just" rtl="1" eaLnBrk="1" fontAlgn="auto" hangingPunct="1">
              <a:lnSpc>
                <a:spcPct val="120000"/>
              </a:lnSpc>
              <a:spcAft>
                <a:spcPts val="0"/>
              </a:spcAft>
              <a:buFont typeface="Wingdings 2" pitchFamily="18" charset="2"/>
              <a:buNone/>
              <a:defRPr/>
            </a:pPr>
            <a:r>
              <a:rPr lang="ar-SA" sz="1800" b="1" dirty="0" smtClean="0">
                <a:latin typeface="Times New Roman" pitchFamily="18" charset="0"/>
                <a:cs typeface="Times New Roman" pitchFamily="18" charset="0"/>
              </a:rPr>
              <a:t>وفى </a:t>
            </a:r>
            <a:r>
              <a:rPr lang="ar-SA" sz="1800" b="1" u="sng" dirty="0" smtClean="0">
                <a:latin typeface="Times New Roman" pitchFamily="18" charset="0"/>
                <a:cs typeface="Times New Roman" pitchFamily="18" charset="0"/>
              </a:rPr>
              <a:t>حالة نفوق الأم</a:t>
            </a:r>
            <a:r>
              <a:rPr lang="ar-SA" sz="1800" b="1" dirty="0" smtClean="0">
                <a:latin typeface="Times New Roman" pitchFamily="18" charset="0"/>
                <a:cs typeface="Times New Roman" pitchFamily="18" charset="0"/>
              </a:rPr>
              <a:t> يعطى للعجل</a:t>
            </a:r>
            <a:r>
              <a:rPr lang="ar-EG" sz="1800" b="1" dirty="0" smtClean="0">
                <a:latin typeface="Times New Roman" pitchFamily="18" charset="0"/>
                <a:cs typeface="Times New Roman" pitchFamily="18" charset="0"/>
              </a:rPr>
              <a:t>:</a:t>
            </a:r>
          </a:p>
          <a:p>
            <a:pPr marL="261938" indent="276225" algn="just" rtl="1" eaLnBrk="1" fontAlgn="auto" hangingPunct="1">
              <a:lnSpc>
                <a:spcPct val="120000"/>
              </a:lnSpc>
              <a:spcAft>
                <a:spcPts val="0"/>
              </a:spcAft>
              <a:buFont typeface="Wingdings 2" pitchFamily="18" charset="2"/>
              <a:buNone/>
              <a:defRPr/>
            </a:pPr>
            <a:r>
              <a:rPr lang="ar-SA" sz="1800" b="1" dirty="0" smtClean="0">
                <a:latin typeface="Times New Roman" pitchFamily="18" charset="0"/>
                <a:cs typeface="Times New Roman" pitchFamily="18" charset="0"/>
              </a:rPr>
              <a:t>مخلوط من 2 كجم لبن كامل + بيضة +½ ملعقة زيت خروع ثلاث مرات يومياً، </a:t>
            </a:r>
            <a:endParaRPr lang="ar-EG" sz="1800" b="1" dirty="0" smtClean="0">
              <a:latin typeface="Times New Roman" pitchFamily="18" charset="0"/>
              <a:cs typeface="Times New Roman" pitchFamily="18" charset="0"/>
            </a:endParaRPr>
          </a:p>
          <a:p>
            <a:pPr marL="261938" indent="276225" algn="just" rtl="1" eaLnBrk="1" fontAlgn="auto" hangingPunct="1">
              <a:lnSpc>
                <a:spcPct val="120000"/>
              </a:lnSpc>
              <a:spcAft>
                <a:spcPts val="0"/>
              </a:spcAft>
              <a:buFont typeface="Wingdings 2" pitchFamily="18" charset="2"/>
              <a:buNone/>
              <a:defRPr/>
            </a:pPr>
            <a:r>
              <a:rPr lang="ar-SA" sz="1800" b="1" u="sng" dirty="0" smtClean="0">
                <a:solidFill>
                  <a:srgbClr val="FF0000"/>
                </a:solidFill>
                <a:latin typeface="Times New Roman" pitchFamily="18" charset="0"/>
                <a:cs typeface="Times New Roman" pitchFamily="18" charset="0"/>
              </a:rPr>
              <a:t>أو</a:t>
            </a:r>
            <a:r>
              <a:rPr lang="ar-SA" sz="1800" b="1" dirty="0" smtClean="0">
                <a:latin typeface="Times New Roman" pitchFamily="18" charset="0"/>
                <a:cs typeface="Times New Roman" pitchFamily="18" charset="0"/>
              </a:rPr>
              <a:t> من السرسوب المحفوظ مجمداً لمدة ستة شهور لتغذية العجول التى فقدت أمهاتها.</a:t>
            </a:r>
            <a:endParaRPr lang="en-GB" sz="1800" b="1" dirty="0" smtClean="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a:srcRect/>
          <a:stretch>
            <a:fillRect/>
          </a:stretch>
        </p:blipFill>
        <p:spPr bwMode="auto">
          <a:xfrm>
            <a:off x="1143000" y="1600200"/>
            <a:ext cx="4095750" cy="1219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Right Arrow 10"/>
          <p:cNvSpPr/>
          <p:nvPr/>
        </p:nvSpPr>
        <p:spPr>
          <a:xfrm flipH="1">
            <a:off x="5410200" y="1676400"/>
            <a:ext cx="2474913" cy="1076325"/>
          </a:xfrm>
          <a:prstGeom prst="rightArrow">
            <a:avLst>
              <a:gd name="adj1" fmla="val 78572"/>
              <a:gd name="adj2" fmla="val 50000"/>
            </a:avLst>
          </a:prstGeom>
        </p:spPr>
        <p:style>
          <a:lnRef idx="2">
            <a:schemeClr val="accent6"/>
          </a:lnRef>
          <a:fillRef idx="1">
            <a:schemeClr val="lt1"/>
          </a:fillRef>
          <a:effectRef idx="0">
            <a:schemeClr val="accent6"/>
          </a:effectRef>
          <a:fontRef idx="minor">
            <a:schemeClr val="dk1"/>
          </a:fontRef>
        </p:style>
        <p:txBody>
          <a:bodyPr anchor="ctr"/>
          <a:lstStyle/>
          <a:p>
            <a:pPr algn="ctr" rtl="1" fontAlgn="auto">
              <a:spcAft>
                <a:spcPts val="0"/>
              </a:spcAft>
              <a:defRPr/>
            </a:pPr>
            <a:r>
              <a:rPr lang="ar-SA" sz="1700" b="1" dirty="0">
                <a:latin typeface="Times New Roman" pitchFamily="18" charset="0"/>
                <a:cs typeface="Times New Roman" pitchFamily="18" charset="0"/>
              </a:rPr>
              <a:t>مقارنة ما بين تركيب</a:t>
            </a:r>
            <a:r>
              <a:rPr lang="ar-EG" sz="1700" b="1" dirty="0">
                <a:latin typeface="Times New Roman" pitchFamily="18" charset="0"/>
                <a:cs typeface="Times New Roman" pitchFamily="18" charset="0"/>
              </a:rPr>
              <a:t> اللبن</a:t>
            </a:r>
            <a:r>
              <a:rPr lang="ar-SA" sz="1700" b="1" dirty="0">
                <a:latin typeface="Times New Roman" pitchFamily="18" charset="0"/>
                <a:cs typeface="Times New Roman" pitchFamily="18" charset="0"/>
              </a:rPr>
              <a:t> السرسوب واللبن </a:t>
            </a:r>
            <a:r>
              <a:rPr lang="ar-EG" sz="1700" b="1" dirty="0">
                <a:latin typeface="Times New Roman" pitchFamily="18" charset="0"/>
                <a:cs typeface="Times New Roman" pitchFamily="18" charset="0"/>
              </a:rPr>
              <a:t>العادى</a:t>
            </a:r>
          </a:p>
          <a:p>
            <a:pPr algn="ctr" rtl="1" fontAlgn="auto">
              <a:spcAft>
                <a:spcPts val="0"/>
              </a:spcAft>
              <a:defRPr/>
            </a:pPr>
            <a:r>
              <a:rPr lang="ar-SA" sz="1700" b="1" dirty="0">
                <a:latin typeface="Times New Roman" pitchFamily="18" charset="0"/>
                <a:cs typeface="Times New Roman" pitchFamily="18" charset="0"/>
              </a:rPr>
              <a:t>فى الأبقار</a:t>
            </a:r>
            <a:endParaRPr lang="ar-EG" sz="1700" b="1" dirty="0">
              <a:latin typeface="Times New Roman" pitchFamily="18" charset="0"/>
              <a:cs typeface="Times New Roman" pitchFamily="18" charset="0"/>
            </a:endParaRPr>
          </a:p>
        </p:txBody>
      </p:sp>
      <p:sp>
        <p:nvSpPr>
          <p:cNvPr id="10"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85800" y="1219200"/>
            <a:ext cx="76962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838200" y="1219200"/>
            <a:ext cx="7391400" cy="4724400"/>
          </a:xfrm>
        </p:spPr>
        <p:txBody>
          <a:bodyPr>
            <a:noAutofit/>
          </a:bodyPr>
          <a:lstStyle/>
          <a:p>
            <a:pPr marL="1423988" indent="-1155700" algn="just" rtl="1" eaLnBrk="1" fontAlgn="auto" hangingPunct="1">
              <a:lnSpc>
                <a:spcPct val="150000"/>
              </a:lnSpc>
              <a:spcAft>
                <a:spcPts val="0"/>
              </a:spcAft>
              <a:buFont typeface="Wingdings 2"/>
              <a:buNone/>
              <a:defRPr/>
            </a:pPr>
            <a:r>
              <a:rPr lang="ar-EG" sz="2400" b="1" dirty="0" smtClean="0">
                <a:solidFill>
                  <a:schemeClr val="tx1">
                    <a:lumMod val="95000"/>
                    <a:lumOff val="5000"/>
                  </a:schemeClr>
                </a:solidFill>
                <a:latin typeface="Times New Roman" pitchFamily="18" charset="0"/>
                <a:cs typeface="Times New Roman" pitchFamily="18" charset="0"/>
              </a:rPr>
              <a:t>أهمية اللبن فى تغذية العجول</a:t>
            </a:r>
          </a:p>
          <a:p>
            <a:pPr marL="261938" indent="276225" algn="just" rtl="1" eaLnBrk="1" fontAlgn="auto" hangingPunct="1">
              <a:lnSpc>
                <a:spcPct val="120000"/>
              </a:lnSpc>
              <a:spcAft>
                <a:spcPts val="0"/>
              </a:spcAft>
              <a:buFont typeface="Wingdings 2" pitchFamily="18" charset="2"/>
              <a:buNone/>
              <a:defRPr/>
            </a:pPr>
            <a:r>
              <a:rPr lang="ar-SA" sz="2000" b="1" dirty="0" smtClean="0">
                <a:latin typeface="Times New Roman" pitchFamily="18" charset="0"/>
                <a:cs typeface="Times New Roman" pitchFamily="18" charset="0"/>
              </a:rPr>
              <a:t>يعتبر اللبن الغذاء الأساسى لصغار الثدييات بعد ولادتها وتختلف مكوناته حسب الأجناس الحيوانية ولكن تتفق جمعيا فى أهميته من حيث:</a:t>
            </a:r>
            <a:endParaRPr lang="ar-EG" sz="2000" b="1" dirty="0" smtClean="0">
              <a:latin typeface="Times New Roman" pitchFamily="18" charset="0"/>
              <a:cs typeface="Times New Roman" pitchFamily="18" charset="0"/>
            </a:endParaRPr>
          </a:p>
          <a:p>
            <a:pPr marL="261938" indent="276225" algn="just" rtl="1" eaLnBrk="1" fontAlgn="auto" hangingPunct="1">
              <a:lnSpc>
                <a:spcPct val="120000"/>
              </a:lnSpc>
              <a:spcAft>
                <a:spcPts val="0"/>
              </a:spcAft>
              <a:buFont typeface="Wingdings 2" pitchFamily="18" charset="2"/>
              <a:buNone/>
              <a:defRPr/>
            </a:pPr>
            <a:endParaRPr lang="en-GB" sz="400" b="1" dirty="0" smtClean="0">
              <a:latin typeface="Times New Roman" pitchFamily="18" charset="0"/>
              <a:cs typeface="Times New Roman" pitchFamily="18" charset="0"/>
            </a:endParaRPr>
          </a:p>
          <a:p>
            <a:pPr marL="358775" indent="-277813" algn="just" rtl="1">
              <a:spcAft>
                <a:spcPts val="1200"/>
              </a:spcAft>
              <a:buClrTx/>
              <a:buSzPct val="100000"/>
              <a:buFont typeface="+mj-lt"/>
              <a:buAutoNum type="arabicPeriod"/>
              <a:defRPr/>
            </a:pPr>
            <a:r>
              <a:rPr lang="ar-SA" sz="1900" b="1" dirty="0" smtClean="0">
                <a:latin typeface="Times New Roman" pitchFamily="18" charset="0"/>
                <a:cs typeface="Times New Roman" pitchFamily="18" charset="0"/>
              </a:rPr>
              <a:t>اللبن مادة سهلة الهضم، فالمواد الغذائية التى به موجودة على صورة تتلائم مع القناة الهضمية التى لا تكون تامة الاكتمال بعد الولادة.</a:t>
            </a:r>
            <a:endParaRPr lang="en-GB" sz="1900" b="1" dirty="0" smtClean="0">
              <a:latin typeface="Times New Roman" pitchFamily="18" charset="0"/>
              <a:cs typeface="Times New Roman" pitchFamily="18" charset="0"/>
            </a:endParaRPr>
          </a:p>
          <a:p>
            <a:pPr marL="358775" indent="-277813" algn="just" rtl="1">
              <a:spcAft>
                <a:spcPts val="1200"/>
              </a:spcAft>
              <a:buClrTx/>
              <a:buSzPct val="100000"/>
              <a:buFont typeface="+mj-lt"/>
              <a:buAutoNum type="arabicPeriod"/>
              <a:defRPr/>
            </a:pPr>
            <a:r>
              <a:rPr lang="ar-SA" sz="1900" b="1" dirty="0" smtClean="0">
                <a:latin typeface="Times New Roman" pitchFamily="18" charset="0"/>
                <a:cs typeface="Times New Roman" pitchFamily="18" charset="0"/>
              </a:rPr>
              <a:t>اللبن مادة غنية بالبروتين العالى القيمة الحيوية فيمد الجسم بكافة الأحماض الأمينية الأساسية وألبان الأبقار تحتوى على أساس الوزن الجاف على 25% بروتين</a:t>
            </a:r>
            <a:r>
              <a:rPr lang="ar-EG" sz="1900" b="1" dirty="0" smtClean="0">
                <a:latin typeface="Times New Roman" pitchFamily="18" charset="0"/>
                <a:cs typeface="Times New Roman" pitchFamily="18" charset="0"/>
              </a:rPr>
              <a:t>.</a:t>
            </a:r>
            <a:endParaRPr lang="en-GB" sz="1900" b="1" dirty="0" smtClean="0">
              <a:latin typeface="Times New Roman" pitchFamily="18" charset="0"/>
              <a:cs typeface="Times New Roman" pitchFamily="18" charset="0"/>
            </a:endParaRPr>
          </a:p>
          <a:p>
            <a:pPr marL="358775" indent="-277813" algn="just" rtl="1">
              <a:buClrTx/>
              <a:buSzPct val="100000"/>
              <a:buFont typeface="+mj-lt"/>
              <a:buAutoNum type="arabicPeriod"/>
              <a:defRPr/>
            </a:pPr>
            <a:r>
              <a:rPr lang="ar-SA" sz="1900" b="1" dirty="0" smtClean="0">
                <a:latin typeface="Times New Roman" pitchFamily="18" charset="0"/>
                <a:cs typeface="Times New Roman" pitchFamily="18" charset="0"/>
              </a:rPr>
              <a:t>اللبن مادة غنية بالأملاح والمعادن خصوصا </a:t>
            </a:r>
            <a:r>
              <a:rPr lang="ar-SA" sz="1900" b="1" u="sng" dirty="0" smtClean="0">
                <a:latin typeface="Times New Roman" pitchFamily="18" charset="0"/>
                <a:cs typeface="Times New Roman" pitchFamily="18" charset="0"/>
              </a:rPr>
              <a:t>الكالسيوم</a:t>
            </a:r>
            <a:r>
              <a:rPr lang="ar-SA" sz="1900" b="1" dirty="0" smtClean="0">
                <a:latin typeface="Times New Roman" pitchFamily="18" charset="0"/>
                <a:cs typeface="Times New Roman" pitchFamily="18" charset="0"/>
              </a:rPr>
              <a:t> و</a:t>
            </a:r>
            <a:r>
              <a:rPr lang="ar-SA" sz="1900" b="1" u="sng" dirty="0" smtClean="0">
                <a:latin typeface="Times New Roman" pitchFamily="18" charset="0"/>
                <a:cs typeface="Times New Roman" pitchFamily="18" charset="0"/>
              </a:rPr>
              <a:t>الفوسفات</a:t>
            </a:r>
            <a:r>
              <a:rPr lang="ar-SA" sz="1900" b="1" dirty="0" smtClean="0">
                <a:latin typeface="Times New Roman" pitchFamily="18" charset="0"/>
                <a:cs typeface="Times New Roman" pitchFamily="18" charset="0"/>
              </a:rPr>
              <a:t> وهى أكثر الأملاح احتياجا لنمو الجهاز الهيكلى وبناء العضلات ونقص كمية اللبن التى يتناولها العجل فتؤدى قطعا إلى حالات خطيرة مثل </a:t>
            </a:r>
            <a:r>
              <a:rPr lang="ar-SA" sz="1900" b="1" u="sng" dirty="0" smtClean="0">
                <a:latin typeface="Times New Roman" pitchFamily="18" charset="0"/>
                <a:cs typeface="Times New Roman" pitchFamily="18" charset="0"/>
              </a:rPr>
              <a:t>وقف النمو</a:t>
            </a:r>
            <a:r>
              <a:rPr lang="ar-SA" sz="1900" b="1" dirty="0" smtClean="0">
                <a:latin typeface="Times New Roman" pitchFamily="18" charset="0"/>
                <a:cs typeface="Times New Roman" pitchFamily="18" charset="0"/>
              </a:rPr>
              <a:t> و</a:t>
            </a:r>
            <a:r>
              <a:rPr lang="ar-SA" sz="1900" b="1" u="sng" dirty="0" smtClean="0">
                <a:latin typeface="Times New Roman" pitchFamily="18" charset="0"/>
                <a:cs typeface="Times New Roman" pitchFamily="18" charset="0"/>
              </a:rPr>
              <a:t>مضاعفات سوء التغذية</a:t>
            </a:r>
            <a:r>
              <a:rPr lang="ar-SA" sz="1900" b="1" dirty="0" smtClean="0">
                <a:latin typeface="Times New Roman" pitchFamily="18" charset="0"/>
                <a:cs typeface="Times New Roman" pitchFamily="18" charset="0"/>
              </a:rPr>
              <a:t>.</a:t>
            </a:r>
            <a:endParaRPr lang="en-GB" sz="1900" b="1" dirty="0" smtClean="0">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85800" y="1219200"/>
            <a:ext cx="76962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838200" y="1219200"/>
            <a:ext cx="7391400" cy="4724400"/>
          </a:xfrm>
        </p:spPr>
        <p:txBody>
          <a:bodyPr>
            <a:noAutofit/>
          </a:bodyPr>
          <a:lstStyle/>
          <a:p>
            <a:pPr marL="1423988" indent="-1155700" algn="just" rtl="1" eaLnBrk="1" fontAlgn="auto" hangingPunct="1">
              <a:lnSpc>
                <a:spcPct val="150000"/>
              </a:lnSpc>
              <a:spcAft>
                <a:spcPts val="0"/>
              </a:spcAft>
              <a:buFont typeface="Wingdings 2"/>
              <a:buNone/>
              <a:defRPr/>
            </a:pPr>
            <a:r>
              <a:rPr lang="ar-EG" sz="2400" b="1" dirty="0" smtClean="0">
                <a:solidFill>
                  <a:schemeClr val="tx1">
                    <a:lumMod val="95000"/>
                    <a:lumOff val="5000"/>
                  </a:schemeClr>
                </a:solidFill>
                <a:latin typeface="Times New Roman" pitchFamily="18" charset="0"/>
                <a:cs typeface="Times New Roman" pitchFamily="18" charset="0"/>
              </a:rPr>
              <a:t>أهمية اللبن فى تغذية العجول</a:t>
            </a:r>
          </a:p>
          <a:p>
            <a:pPr marL="423862" indent="-342900" algn="just" rtl="1">
              <a:buClrTx/>
              <a:buSzPct val="100000"/>
              <a:buFont typeface="+mj-lt"/>
              <a:buAutoNum type="arabicPeriod" startAt="4"/>
              <a:defRPr/>
            </a:pPr>
            <a:r>
              <a:rPr lang="ar-SA" sz="1900" b="1" dirty="0" smtClean="0">
                <a:latin typeface="Times New Roman" pitchFamily="18" charset="0"/>
                <a:cs typeface="Times New Roman" pitchFamily="18" charset="0"/>
              </a:rPr>
              <a:t>ومن جهة أخرى فإن </a:t>
            </a:r>
            <a:r>
              <a:rPr lang="ar-SA" sz="1900" b="1" u="sng" dirty="0" smtClean="0">
                <a:latin typeface="Times New Roman" pitchFamily="18" charset="0"/>
                <a:cs typeface="Times New Roman" pitchFamily="18" charset="0"/>
              </a:rPr>
              <a:t>كمية الحديد الموجودة به قليلة</a:t>
            </a:r>
            <a:r>
              <a:rPr lang="ar-SA" sz="1900" b="1" dirty="0" smtClean="0">
                <a:latin typeface="Times New Roman" pitchFamily="18" charset="0"/>
                <a:cs typeface="Times New Roman" pitchFamily="18" charset="0"/>
              </a:rPr>
              <a:t> ولكن الطبيعة عوضت الحيوانات الصغيرة حيث تحتوى أجسامها على كميات </a:t>
            </a:r>
            <a:r>
              <a:rPr lang="ar-SA" sz="1900" b="1" u="sng" dirty="0" smtClean="0">
                <a:latin typeface="Times New Roman" pitchFamily="18" charset="0"/>
                <a:cs typeface="Times New Roman" pitchFamily="18" charset="0"/>
              </a:rPr>
              <a:t>مخزونة من الحديد فى الكبد ونخاع العظام</a:t>
            </a:r>
            <a:r>
              <a:rPr lang="ar-EG" sz="1900" b="1" dirty="0" smtClean="0">
                <a:latin typeface="Times New Roman" pitchFamily="18" charset="0"/>
                <a:cs typeface="Times New Roman" pitchFamily="18" charset="0"/>
              </a:rPr>
              <a:t>، </a:t>
            </a:r>
            <a:r>
              <a:rPr lang="ar-SA" sz="1900" b="1" dirty="0" smtClean="0">
                <a:latin typeface="Times New Roman" pitchFamily="18" charset="0"/>
                <a:cs typeface="Times New Roman" pitchFamily="18" charset="0"/>
              </a:rPr>
              <a:t>ولذا يجب إمداد الحيوانات بعد وقت قصير من بدء رضاعتها وقبل ما ينفذ الحديد المختزن فى الجسم بالمواد الغذائية السهلة الهضم والمحتوية على الحديد.</a:t>
            </a:r>
            <a:endParaRPr lang="ar-EG" sz="1900" b="1" dirty="0" smtClean="0">
              <a:latin typeface="Times New Roman" pitchFamily="18" charset="0"/>
              <a:cs typeface="Times New Roman" pitchFamily="18" charset="0"/>
            </a:endParaRPr>
          </a:p>
          <a:p>
            <a:pPr marL="423862" indent="-342900" algn="just" rtl="1">
              <a:buClrTx/>
              <a:buSzPct val="100000"/>
              <a:buFont typeface="+mj-lt"/>
              <a:buAutoNum type="arabicPeriod" startAt="4"/>
              <a:defRPr/>
            </a:pPr>
            <a:r>
              <a:rPr lang="ar-SA" sz="1900" b="1" dirty="0" smtClean="0">
                <a:latin typeface="Times New Roman" pitchFamily="18" charset="0"/>
                <a:cs typeface="Times New Roman" pitchFamily="18" charset="0"/>
              </a:rPr>
              <a:t>اللبن </a:t>
            </a:r>
            <a:r>
              <a:rPr lang="ar-SA" sz="1900" b="1" u="sng" dirty="0" smtClean="0">
                <a:latin typeface="Times New Roman" pitchFamily="18" charset="0"/>
                <a:cs typeface="Times New Roman" pitchFamily="18" charset="0"/>
              </a:rPr>
              <a:t>فقير فى كميات النحاس والمنجنيز والماغنسيوم</a:t>
            </a:r>
            <a:r>
              <a:rPr lang="ar-SA" sz="1900" b="1" dirty="0" smtClean="0">
                <a:latin typeface="Times New Roman" pitchFamily="18" charset="0"/>
                <a:cs typeface="Times New Roman" pitchFamily="18" charset="0"/>
              </a:rPr>
              <a:t> إذا ما قورنت بغيرها من المواد الغذائية ولكن هذا لا يضر إلا إذا اعتمدت صغار الحيوانات على اللبن كغذاء وحيد لمدة طويلة من الزمن</a:t>
            </a:r>
            <a:r>
              <a:rPr lang="en-US" sz="1900" b="1" dirty="0" smtClean="0">
                <a:latin typeface="Times New Roman" pitchFamily="18" charset="0"/>
                <a:cs typeface="Times New Roman" pitchFamily="18" charset="0"/>
              </a:rPr>
              <a:t>.</a:t>
            </a:r>
            <a:endParaRPr lang="ar-EG" sz="1900" b="1" dirty="0" smtClean="0">
              <a:latin typeface="Times New Roman" pitchFamily="18" charset="0"/>
              <a:cs typeface="Times New Roman" pitchFamily="18" charset="0"/>
            </a:endParaRPr>
          </a:p>
          <a:p>
            <a:pPr marL="423862" indent="-342900" algn="just" rtl="1">
              <a:buClrTx/>
              <a:buSzPct val="100000"/>
              <a:buFont typeface="+mj-lt"/>
              <a:buAutoNum type="arabicPeriod" startAt="4"/>
              <a:defRPr/>
            </a:pPr>
            <a:r>
              <a:rPr lang="ar-SA" sz="1900" b="1" dirty="0" smtClean="0">
                <a:latin typeface="Times New Roman" pitchFamily="18" charset="0"/>
                <a:cs typeface="Times New Roman" pitchFamily="18" charset="0"/>
              </a:rPr>
              <a:t>دهن ال</a:t>
            </a:r>
            <a:r>
              <a:rPr lang="ar-EG" sz="1900" b="1" dirty="0" smtClean="0">
                <a:latin typeface="Times New Roman" pitchFamily="18" charset="0"/>
                <a:cs typeface="Times New Roman" pitchFamily="18" charset="0"/>
              </a:rPr>
              <a:t>ل</a:t>
            </a:r>
            <a:r>
              <a:rPr lang="ar-SA" sz="1900" b="1" dirty="0" smtClean="0">
                <a:latin typeface="Times New Roman" pitchFamily="18" charset="0"/>
                <a:cs typeface="Times New Roman" pitchFamily="18" charset="0"/>
              </a:rPr>
              <a:t>بن تهى مواد غذائية لإمداد الجسم بطاقة حرارية كبيرة وتهى له الفرصة المبكرة لبدء التسمين مع نمو العضلات كما فى حالات تسمين العجول الرضيعة فتكون لحومها ذات طعم فائق</a:t>
            </a:r>
            <a:r>
              <a:rPr lang="en-US" sz="1900" b="1" dirty="0" smtClean="0">
                <a:latin typeface="Times New Roman" pitchFamily="18" charset="0"/>
                <a:cs typeface="Times New Roman" pitchFamily="18" charset="0"/>
              </a:rPr>
              <a:t>.</a:t>
            </a:r>
            <a:endParaRPr lang="ar-EG" sz="1900" b="1" dirty="0" smtClean="0">
              <a:latin typeface="Times New Roman" pitchFamily="18" charset="0"/>
              <a:cs typeface="Times New Roman" pitchFamily="18" charset="0"/>
            </a:endParaRPr>
          </a:p>
          <a:p>
            <a:pPr marL="423862" indent="-342900" algn="just" rtl="1">
              <a:buClrTx/>
              <a:buSzPct val="100000"/>
              <a:buFont typeface="+mj-lt"/>
              <a:buAutoNum type="arabicPeriod" startAt="4"/>
              <a:defRPr/>
            </a:pPr>
            <a:r>
              <a:rPr lang="ar-SA" sz="1900" b="1" dirty="0" smtClean="0">
                <a:latin typeface="Times New Roman" pitchFamily="18" charset="0"/>
                <a:cs typeface="Times New Roman" pitchFamily="18" charset="0"/>
              </a:rPr>
              <a:t>ويحتوى على كميات متفاوتة من الفيتامينات الهامة مثل </a:t>
            </a:r>
            <a:r>
              <a:rPr lang="ar-SA" sz="1900" b="1" u="sng" dirty="0" smtClean="0">
                <a:latin typeface="Times New Roman" pitchFamily="18" charset="0"/>
                <a:cs typeface="Times New Roman" pitchFamily="18" charset="0"/>
              </a:rPr>
              <a:t>فيتامين " أ "</a:t>
            </a:r>
            <a:r>
              <a:rPr lang="ar-SA" sz="1900" b="1" dirty="0" smtClean="0">
                <a:latin typeface="Times New Roman" pitchFamily="18" charset="0"/>
                <a:cs typeface="Times New Roman" pitchFamily="18" charset="0"/>
              </a:rPr>
              <a:t> ويتوقف كميته فى اللبن على كميته فى غذاء الأم وقد يؤثر </a:t>
            </a:r>
            <a:r>
              <a:rPr lang="ar-SA" sz="1900" b="1" u="sng" dirty="0" smtClean="0">
                <a:latin typeface="Times New Roman" pitchFamily="18" charset="0"/>
                <a:cs typeface="Times New Roman" pitchFamily="18" charset="0"/>
              </a:rPr>
              <a:t>نوع غذاء البقرة</a:t>
            </a:r>
            <a:r>
              <a:rPr lang="ar-SA" sz="1900" b="1" dirty="0" smtClean="0">
                <a:latin typeface="Times New Roman" pitchFamily="18" charset="0"/>
                <a:cs typeface="Times New Roman" pitchFamily="18" charset="0"/>
              </a:rPr>
              <a:t> على محتويات لبنها من فيتامين " جـ " ومجموعة " ب " و " د ".</a:t>
            </a:r>
            <a:endParaRPr lang="ar-EG" sz="1900" b="1" dirty="0" smtClean="0">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85800" y="1219200"/>
            <a:ext cx="76962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838200" y="1219200"/>
            <a:ext cx="7391400" cy="4724400"/>
          </a:xfrm>
        </p:spPr>
        <p:txBody>
          <a:bodyPr>
            <a:noAutofit/>
          </a:bodyPr>
          <a:lstStyle/>
          <a:p>
            <a:pPr marL="1423988" indent="-1155700" algn="just" rtl="1" eaLnBrk="1" fontAlgn="auto" hangingPunct="1">
              <a:lnSpc>
                <a:spcPct val="150000"/>
              </a:lnSpc>
              <a:spcAft>
                <a:spcPts val="600"/>
              </a:spcAft>
              <a:buFont typeface="Wingdings 2" pitchFamily="18" charset="2"/>
              <a:buNone/>
              <a:defRPr/>
            </a:pPr>
            <a:r>
              <a:rPr lang="ar-SA" b="1" dirty="0" smtClean="0">
                <a:solidFill>
                  <a:schemeClr val="tx1">
                    <a:lumMod val="95000"/>
                    <a:lumOff val="5000"/>
                  </a:schemeClr>
                </a:solidFill>
                <a:latin typeface="Times New Roman" pitchFamily="18" charset="0"/>
                <a:cs typeface="Times New Roman" pitchFamily="18" charset="0"/>
              </a:rPr>
              <a:t>عند تغذية العجول على اللبن يجب أن </a:t>
            </a:r>
            <a:r>
              <a:rPr lang="ar-EG" b="1" dirty="0" smtClean="0">
                <a:solidFill>
                  <a:schemeClr val="tx1">
                    <a:lumMod val="95000"/>
                    <a:lumOff val="5000"/>
                  </a:schemeClr>
                </a:solidFill>
                <a:latin typeface="Times New Roman" pitchFamily="18" charset="0"/>
                <a:cs typeface="Times New Roman" pitchFamily="18" charset="0"/>
              </a:rPr>
              <a:t>يراعى </a:t>
            </a:r>
            <a:r>
              <a:rPr lang="ar-SA" b="1" dirty="0" smtClean="0">
                <a:solidFill>
                  <a:schemeClr val="tx1">
                    <a:lumMod val="95000"/>
                    <a:lumOff val="5000"/>
                  </a:schemeClr>
                </a:solidFill>
                <a:latin typeface="Times New Roman" pitchFamily="18" charset="0"/>
                <a:cs typeface="Times New Roman" pitchFamily="18" charset="0"/>
              </a:rPr>
              <a:t>الآتى: </a:t>
            </a:r>
            <a:endParaRPr lang="en-GB" b="1" dirty="0" smtClean="0">
              <a:solidFill>
                <a:schemeClr val="tx1">
                  <a:lumMod val="95000"/>
                  <a:lumOff val="5000"/>
                </a:schemeClr>
              </a:solidFill>
              <a:latin typeface="Times New Roman" pitchFamily="18" charset="0"/>
              <a:cs typeface="Times New Roman" pitchFamily="18" charset="0"/>
            </a:endParaRPr>
          </a:p>
          <a:p>
            <a:pPr marL="620713" indent="-261938" algn="just" rtl="1">
              <a:lnSpc>
                <a:spcPct val="150000"/>
              </a:lnSpc>
              <a:spcAft>
                <a:spcPts val="1200"/>
              </a:spcAft>
              <a:buClrTx/>
              <a:buSzPct val="100000"/>
              <a:buFont typeface="+mj-lt"/>
              <a:buAutoNum type="arabicPeriod"/>
              <a:defRPr/>
            </a:pPr>
            <a:r>
              <a:rPr lang="ar-SA" sz="1900" b="1" dirty="0" smtClean="0">
                <a:latin typeface="Times New Roman" pitchFamily="18" charset="0"/>
                <a:cs typeface="Times New Roman" pitchFamily="18" charset="0"/>
              </a:rPr>
              <a:t>الأبقار التى يحتوى لبنها على نسبة عالية من الدهن يجب </a:t>
            </a:r>
            <a:r>
              <a:rPr lang="ar-SA" sz="1900" b="1" u="sng" dirty="0" smtClean="0">
                <a:latin typeface="Times New Roman" pitchFamily="18" charset="0"/>
                <a:cs typeface="Times New Roman" pitchFamily="18" charset="0"/>
              </a:rPr>
              <a:t>تخفيف هذا اللبن </a:t>
            </a:r>
            <a:r>
              <a:rPr lang="ar-SA" sz="1900" b="1" dirty="0" smtClean="0">
                <a:latin typeface="Times New Roman" pitchFamily="18" charset="0"/>
                <a:cs typeface="Times New Roman" pitchFamily="18" charset="0"/>
              </a:rPr>
              <a:t>أما باللبن الفرز الدافئ أو حتى بالماء لأن ارتفاع الدهن تسبب </a:t>
            </a:r>
            <a:r>
              <a:rPr lang="ar-SA" sz="1900" b="1" dirty="0" smtClean="0">
                <a:solidFill>
                  <a:srgbClr val="FF0000"/>
                </a:solidFill>
                <a:latin typeface="Times New Roman" pitchFamily="18" charset="0"/>
                <a:cs typeface="Times New Roman" pitchFamily="18" charset="0"/>
              </a:rPr>
              <a:t>إضرابات هضمية للعجل</a:t>
            </a:r>
            <a:r>
              <a:rPr lang="ar-SA" sz="1900" b="1" dirty="0" smtClean="0">
                <a:latin typeface="Times New Roman" pitchFamily="18" charset="0"/>
                <a:cs typeface="Times New Roman" pitchFamily="18" charset="0"/>
              </a:rPr>
              <a:t>.</a:t>
            </a:r>
            <a:endParaRPr lang="en-GB" sz="1900" b="1" dirty="0" smtClean="0">
              <a:latin typeface="Times New Roman" pitchFamily="18" charset="0"/>
              <a:cs typeface="Times New Roman" pitchFamily="18" charset="0"/>
            </a:endParaRPr>
          </a:p>
          <a:p>
            <a:pPr marL="620713" indent="-261938" algn="just" rtl="1">
              <a:lnSpc>
                <a:spcPct val="150000"/>
              </a:lnSpc>
              <a:spcAft>
                <a:spcPts val="1200"/>
              </a:spcAft>
              <a:buClrTx/>
              <a:buSzPct val="100000"/>
              <a:buFont typeface="+mj-lt"/>
              <a:buAutoNum type="arabicPeriod"/>
              <a:defRPr/>
            </a:pPr>
            <a:r>
              <a:rPr lang="ar-SA" sz="1900" b="1" dirty="0" smtClean="0">
                <a:latin typeface="Times New Roman" pitchFamily="18" charset="0"/>
                <a:cs typeface="Times New Roman" pitchFamily="18" charset="0"/>
              </a:rPr>
              <a:t>إذا كانت الأم فى بدء حياتها ذات إدرار عال</a:t>
            </a:r>
            <a:r>
              <a:rPr lang="ar-EG" sz="1900" b="1" dirty="0" smtClean="0">
                <a:latin typeface="Times New Roman" pitchFamily="18" charset="0"/>
                <a:cs typeface="Times New Roman" pitchFamily="18" charset="0"/>
              </a:rPr>
              <a:t>ى</a:t>
            </a:r>
            <a:r>
              <a:rPr lang="ar-SA" sz="1900" b="1" dirty="0" smtClean="0">
                <a:latin typeface="Times New Roman" pitchFamily="18" charset="0"/>
                <a:cs typeface="Times New Roman" pitchFamily="18" charset="0"/>
              </a:rPr>
              <a:t> والعجل شره بطبيعته فيجب مراقبة العجل عند الرضاعة </a:t>
            </a:r>
            <a:r>
              <a:rPr lang="ar-SA" sz="1900" b="1" u="sng" dirty="0" smtClean="0">
                <a:latin typeface="Times New Roman" pitchFamily="18" charset="0"/>
                <a:cs typeface="Times New Roman" pitchFamily="18" charset="0"/>
              </a:rPr>
              <a:t>حتى لا يشرب أكثر مما يجب</a:t>
            </a:r>
            <a:r>
              <a:rPr lang="ar-EG" sz="1900" b="1" u="sng" dirty="0" smtClean="0">
                <a:latin typeface="Times New Roman" pitchFamily="18" charset="0"/>
                <a:cs typeface="Times New Roman" pitchFamily="18" charset="0"/>
              </a:rPr>
              <a:t>،</a:t>
            </a:r>
            <a:r>
              <a:rPr lang="ar-EG" sz="1900" b="1" dirty="0" smtClean="0">
                <a:latin typeface="Times New Roman" pitchFamily="18" charset="0"/>
                <a:cs typeface="Times New Roman" pitchFamily="18" charset="0"/>
              </a:rPr>
              <a:t> </a:t>
            </a:r>
            <a:r>
              <a:rPr lang="ar-EG" sz="1900" b="1" dirty="0" smtClean="0">
                <a:solidFill>
                  <a:srgbClr val="FF0000"/>
                </a:solidFill>
                <a:latin typeface="Times New Roman" pitchFamily="18" charset="0"/>
                <a:cs typeface="Times New Roman" pitchFamily="18" charset="0"/>
              </a:rPr>
              <a:t>لتجنب حدوث إسهالات</a:t>
            </a:r>
            <a:r>
              <a:rPr lang="ar-EG" sz="1900" b="1" dirty="0" smtClean="0">
                <a:latin typeface="Times New Roman" pitchFamily="18" charset="0"/>
                <a:cs typeface="Times New Roman" pitchFamily="18" charset="0"/>
              </a:rPr>
              <a:t>.</a:t>
            </a:r>
            <a:endParaRPr lang="en-GB" sz="1900" b="1" dirty="0" smtClean="0">
              <a:latin typeface="Times New Roman" pitchFamily="18" charset="0"/>
              <a:cs typeface="Times New Roman" pitchFamily="18" charset="0"/>
            </a:endParaRPr>
          </a:p>
          <a:p>
            <a:pPr marL="620713" indent="-261938" algn="just" rtl="1">
              <a:lnSpc>
                <a:spcPct val="150000"/>
              </a:lnSpc>
              <a:spcAft>
                <a:spcPts val="1200"/>
              </a:spcAft>
              <a:buClrTx/>
              <a:buSzPct val="100000"/>
              <a:buFont typeface="+mj-lt"/>
              <a:buAutoNum type="arabicPeriod"/>
              <a:defRPr/>
            </a:pPr>
            <a:r>
              <a:rPr lang="ar-SA" sz="1900" b="1" dirty="0" smtClean="0">
                <a:latin typeface="Times New Roman" pitchFamily="18" charset="0"/>
                <a:cs typeface="Times New Roman" pitchFamily="18" charset="0"/>
              </a:rPr>
              <a:t>فى حالة التغذية على اللبن فقط مدة طويلة يجب </a:t>
            </a:r>
            <a:r>
              <a:rPr lang="ar-SA" sz="1900" b="1" u="sng" dirty="0" smtClean="0">
                <a:latin typeface="Times New Roman" pitchFamily="18" charset="0"/>
                <a:cs typeface="Times New Roman" pitchFamily="18" charset="0"/>
              </a:rPr>
              <a:t>تعويض العجل عن نقص </a:t>
            </a:r>
            <a:r>
              <a:rPr lang="ar-SA" sz="1900" b="1" dirty="0" smtClean="0">
                <a:latin typeface="Times New Roman" pitchFamily="18" charset="0"/>
                <a:cs typeface="Times New Roman" pitchFamily="18" charset="0"/>
              </a:rPr>
              <a:t>الحديد والمنجنيز والماغنسيوم أما قلة فيتامين " د " فإما أن يضاف للبن أو يعرض العجل للضوء ليساعد على تمثيل الجسم لهذا الفيتامين بواسطة الأشعة فوق البنفسجية</a:t>
            </a:r>
            <a:r>
              <a:rPr lang="en-US" sz="1900" b="1" dirty="0" smtClean="0">
                <a:latin typeface="Times New Roman" pitchFamily="18" charset="0"/>
                <a:cs typeface="Times New Roman" pitchFamily="18" charset="0"/>
              </a:rPr>
              <a:t>.</a:t>
            </a:r>
            <a:endParaRPr lang="ar-EG" sz="1900" b="1" dirty="0" smtClean="0">
              <a:latin typeface="Times New Roman" pitchFamily="18" charset="0"/>
              <a:cs typeface="Times New Roman" pitchFamily="18" charset="0"/>
            </a:endParaRPr>
          </a:p>
        </p:txBody>
      </p:sp>
      <p:sp>
        <p:nvSpPr>
          <p:cNvPr id="6"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tent Placeholder 2"/>
          <p:cNvSpPr>
            <a:spLocks noGrp="1"/>
          </p:cNvSpPr>
          <p:nvPr>
            <p:ph idx="1"/>
          </p:nvPr>
        </p:nvSpPr>
        <p:spPr>
          <a:xfrm>
            <a:off x="3962400" y="1295400"/>
            <a:ext cx="4495800" cy="4724400"/>
          </a:xfrm>
        </p:spPr>
        <p:txBody>
          <a:bodyPr>
            <a:noAutofit/>
          </a:bodyPr>
          <a:lstStyle/>
          <a:p>
            <a:pPr marL="1423988" indent="-1155700" algn="just" rtl="1" eaLnBrk="1" fontAlgn="auto" hangingPunct="1">
              <a:spcAft>
                <a:spcPts val="0"/>
              </a:spcAft>
              <a:buFont typeface="Wingdings 2"/>
              <a:buNone/>
              <a:defRPr/>
            </a:pPr>
            <a:r>
              <a:rPr lang="ar-EG" sz="2200" b="1" dirty="0" smtClean="0">
                <a:solidFill>
                  <a:schemeClr val="tx1">
                    <a:lumMod val="95000"/>
                    <a:lumOff val="5000"/>
                  </a:schemeClr>
                </a:solidFill>
                <a:latin typeface="Times New Roman" pitchFamily="18" charset="0"/>
                <a:cs typeface="Times New Roman" pitchFamily="18" charset="0"/>
              </a:rPr>
              <a:t>الفطام وتطور الجهاز الهضمى فى الماشية</a:t>
            </a:r>
          </a:p>
          <a:p>
            <a:pPr marL="284163" indent="225425" algn="just" rtl="1" eaLnBrk="1" fontAlgn="auto" hangingPunct="1">
              <a:spcAft>
                <a:spcPts val="0"/>
              </a:spcAft>
              <a:buFont typeface="Wingdings 2"/>
              <a:buNone/>
              <a:defRPr/>
            </a:pPr>
            <a:r>
              <a:rPr lang="ar-SA" sz="2000" dirty="0" smtClean="0">
                <a:latin typeface="Times New Roman" pitchFamily="18" charset="0"/>
                <a:cs typeface="Times New Roman" pitchFamily="18" charset="0"/>
              </a:rPr>
              <a:t>الحيوانات المجترة هى الحيوانات المزرعية التى تقوم بعملية تعرف بعملية </a:t>
            </a:r>
            <a:r>
              <a:rPr lang="ar-SA" sz="2000" b="1" dirty="0" smtClean="0">
                <a:solidFill>
                  <a:srgbClr val="FF0000"/>
                </a:solidFill>
                <a:latin typeface="Times New Roman" pitchFamily="18" charset="0"/>
                <a:cs typeface="Times New Roman" pitchFamily="18" charset="0"/>
              </a:rPr>
              <a:t>الإجترار</a:t>
            </a:r>
            <a:r>
              <a:rPr lang="ar-SA" sz="2000" dirty="0" smtClean="0">
                <a:latin typeface="Times New Roman" pitchFamily="18" charset="0"/>
                <a:cs typeface="Times New Roman" pitchFamily="18" charset="0"/>
              </a:rPr>
              <a:t> مثل الأبقار والجاموس (المجترات الكبيرة) والأغنام والماعز (المجترات الصغيرة). وتعرف </a:t>
            </a:r>
            <a:r>
              <a:rPr lang="ar-SA" sz="2000" b="1" u="sng" dirty="0" smtClean="0">
                <a:latin typeface="Times New Roman" pitchFamily="18" charset="0"/>
                <a:cs typeface="Times New Roman" pitchFamily="18" charset="0"/>
              </a:rPr>
              <a:t>عملية </a:t>
            </a:r>
            <a:r>
              <a:rPr lang="ar-SA" sz="1900" b="1" u="sng" dirty="0" smtClean="0">
                <a:latin typeface="Times New Roman" pitchFamily="18" charset="0"/>
                <a:cs typeface="Times New Roman" pitchFamily="18" charset="0"/>
              </a:rPr>
              <a:t>الإجترا</a:t>
            </a:r>
            <a:r>
              <a:rPr lang="ar-SA" sz="1900" b="1" dirty="0" smtClean="0">
                <a:latin typeface="Times New Roman" pitchFamily="18" charset="0"/>
                <a:cs typeface="Times New Roman" pitchFamily="18" charset="0"/>
              </a:rPr>
              <a:t>ر</a:t>
            </a:r>
            <a:r>
              <a:rPr lang="ar-SA" sz="2000" dirty="0" smtClean="0">
                <a:latin typeface="Times New Roman" pitchFamily="18" charset="0"/>
                <a:cs typeface="Times New Roman" pitchFamily="18" charset="0"/>
              </a:rPr>
              <a:t> على أنها: </a:t>
            </a:r>
            <a:r>
              <a:rPr lang="ar-SA" sz="1900" b="1" dirty="0" smtClean="0">
                <a:latin typeface="Times New Roman" pitchFamily="18" charset="0"/>
                <a:cs typeface="Times New Roman" pitchFamily="18" charset="0"/>
              </a:rPr>
              <a:t>رجوع المواد الغذائية من الكرش إلى الفم لإعادة مضغها جيداً ثم عودتها مرة أخرى إلى المعدة. </a:t>
            </a:r>
            <a:r>
              <a:rPr lang="ar-SA" sz="2000" dirty="0" smtClean="0">
                <a:latin typeface="Times New Roman" pitchFamily="18" charset="0"/>
                <a:cs typeface="Times New Roman" pitchFamily="18" charset="0"/>
              </a:rPr>
              <a:t>وقد إكتسبت المجترات هذا السلوك قبل إستئناسها وفى الحياة البرية حيث كانت مهددة من الحيوانات المفترسة فكانت تتناول كل ما تحتاج إليه من الغذاء فى فترة رعيها وهى تتوخى الحذر ثم تأوى لمكان آمن وتبدأ فى عملية الإجترار. وأستمر سلوك الإجترار مع هذه الحيوانات المزرعية لما بعد الإستئناس.</a:t>
            </a:r>
            <a:endParaRPr lang="ar-EG" sz="2000" b="1" dirty="0" smtClean="0">
              <a:solidFill>
                <a:schemeClr val="tx1">
                  <a:lumMod val="95000"/>
                  <a:lumOff val="5000"/>
                </a:schemeClr>
              </a:solidFill>
              <a:latin typeface="Times New Roman" pitchFamily="18" charset="0"/>
              <a:cs typeface="Times New Roman" pitchFamily="18" charset="0"/>
            </a:endParaRPr>
          </a:p>
        </p:txBody>
      </p:sp>
      <p:pic>
        <p:nvPicPr>
          <p:cNvPr id="1229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8" y="1905000"/>
            <a:ext cx="3352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txBox="1">
            <a:spLocks/>
          </p:cNvSpPr>
          <p:nvPr/>
        </p:nvSpPr>
        <p:spPr bwMode="auto">
          <a:xfrm>
            <a:off x="685800" y="60960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200" b="1">
                <a:latin typeface="Verdana" pitchFamily="34" charset="0"/>
                <a:cs typeface="Tahoma" pitchFamily="34" charset="0"/>
              </a:rPr>
              <a:t>د. محمد يوسف العارف – مدرس رعاية الحيوان – كلية الزراعة – جامعة سوهاج</a:t>
            </a:r>
            <a:endParaRPr lang="en-US" sz="1200" b="1">
              <a:latin typeface="Verdana" pitchFamily="34" charset="0"/>
            </a:endParaRPr>
          </a:p>
        </p:txBody>
      </p:sp>
      <p:sp>
        <p:nvSpPr>
          <p:cNvPr id="8" name="Rounded Rectangle 7"/>
          <p:cNvSpPr/>
          <p:nvPr/>
        </p:nvSpPr>
        <p:spPr>
          <a:xfrm>
            <a:off x="609600" y="1219200"/>
            <a:ext cx="7772400" cy="4572000"/>
          </a:xfrm>
          <a:prstGeom prst="roundRect">
            <a:avLst/>
          </a:prstGeom>
          <a:solidFill>
            <a:schemeClr val="accent5">
              <a:lumMod val="20000"/>
              <a:lumOff val="80000"/>
            </a:schemeClr>
          </a:solidFill>
          <a:ln>
            <a:solidFill>
              <a:schemeClr val="tx2">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Content Placeholder 2"/>
          <p:cNvSpPr>
            <a:spLocks noGrp="1"/>
          </p:cNvSpPr>
          <p:nvPr>
            <p:ph idx="1"/>
          </p:nvPr>
        </p:nvSpPr>
        <p:spPr>
          <a:xfrm>
            <a:off x="914400" y="1295400"/>
            <a:ext cx="7543800" cy="1295400"/>
          </a:xfrm>
        </p:spPr>
        <p:txBody>
          <a:bodyPr>
            <a:noAutofit/>
          </a:bodyPr>
          <a:lstStyle/>
          <a:p>
            <a:pPr marL="1423988" indent="-1155700" algn="just" rtl="1" eaLnBrk="1" fontAlgn="auto" hangingPunct="1">
              <a:spcAft>
                <a:spcPts val="0"/>
              </a:spcAft>
              <a:buFont typeface="Wingdings 2"/>
              <a:buNone/>
              <a:defRPr/>
            </a:pPr>
            <a:r>
              <a:rPr lang="ar-SA" sz="2200" b="1" dirty="0" smtClean="0">
                <a:solidFill>
                  <a:schemeClr val="tx1">
                    <a:lumMod val="95000"/>
                    <a:lumOff val="5000"/>
                  </a:schemeClr>
                </a:solidFill>
                <a:latin typeface="Times New Roman" pitchFamily="18" charset="0"/>
                <a:cs typeface="Times New Roman" pitchFamily="18" charset="0"/>
              </a:rPr>
              <a:t>مكونات المعدة المركبة</a:t>
            </a:r>
            <a:endParaRPr lang="en-US" sz="2200" b="1" dirty="0" smtClean="0">
              <a:solidFill>
                <a:schemeClr val="tx1">
                  <a:lumMod val="95000"/>
                  <a:lumOff val="5000"/>
                </a:schemeClr>
              </a:solidFill>
              <a:latin typeface="Times New Roman" pitchFamily="18" charset="0"/>
              <a:cs typeface="Times New Roman" pitchFamily="18" charset="0"/>
            </a:endParaRPr>
          </a:p>
          <a:p>
            <a:pPr marL="284163" indent="225425" algn="just" rtl="1" eaLnBrk="1" fontAlgn="auto" hangingPunct="1">
              <a:spcAft>
                <a:spcPts val="0"/>
              </a:spcAft>
              <a:buFont typeface="Wingdings 2"/>
              <a:buNone/>
              <a:defRPr/>
            </a:pPr>
            <a:r>
              <a:rPr lang="ar-SA" sz="2000" b="1" dirty="0" smtClean="0">
                <a:latin typeface="Times New Roman" pitchFamily="18" charset="0"/>
                <a:cs typeface="Times New Roman" pitchFamily="18" charset="0"/>
              </a:rPr>
              <a:t>تختلف المعدة المركبة عن المعدة البسيطة فى أنها تتكون من 4 حجرات هى الكرش والشبكية والورقية والأنفحة (المعدة الحقيقية).</a:t>
            </a:r>
            <a:endParaRPr lang="ar-EG" sz="2000" b="1" dirty="0" smtClean="0">
              <a:latin typeface="Times New Roman" pitchFamily="18" charset="0"/>
              <a:cs typeface="Times New Roman" pitchFamily="18" charset="0"/>
            </a:endParaRPr>
          </a:p>
        </p:txBody>
      </p:sp>
      <p:pic>
        <p:nvPicPr>
          <p:cNvPr id="133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1163" y="2822575"/>
            <a:ext cx="3170237"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0488" y="2794000"/>
            <a:ext cx="2251075"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9"/>
          <p:cNvSpPr>
            <a:spLocks noChangeArrowheads="1"/>
          </p:cNvSpPr>
          <p:nvPr/>
        </p:nvSpPr>
        <p:spPr bwMode="auto">
          <a:xfrm>
            <a:off x="5181600" y="5268913"/>
            <a:ext cx="1225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EG" b="1">
                <a:latin typeface="Times New Roman" pitchFamily="18" charset="0"/>
                <a:cs typeface="Times New Roman" pitchFamily="18" charset="0"/>
              </a:rPr>
              <a:t>المعدة المركبة</a:t>
            </a:r>
            <a:endParaRPr lang="en-US" b="1">
              <a:latin typeface="Times New Roman" pitchFamily="18" charset="0"/>
              <a:cs typeface="Times New Roman" pitchFamily="18" charset="0"/>
            </a:endParaRPr>
          </a:p>
        </p:txBody>
      </p:sp>
      <p:sp>
        <p:nvSpPr>
          <p:cNvPr id="13320" name="Rectangle 10"/>
          <p:cNvSpPr>
            <a:spLocks noChangeArrowheads="1"/>
          </p:cNvSpPr>
          <p:nvPr/>
        </p:nvSpPr>
        <p:spPr bwMode="auto">
          <a:xfrm>
            <a:off x="1930400" y="5257800"/>
            <a:ext cx="1270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EG" b="1">
                <a:latin typeface="Times New Roman" pitchFamily="18" charset="0"/>
                <a:cs typeface="Times New Roman" pitchFamily="18" charset="0"/>
              </a:rPr>
              <a:t>المعدة البسيطة</a:t>
            </a:r>
            <a:endParaRPr lang="en-US" b="1">
              <a:latin typeface="Times New Roman" pitchFamily="18" charset="0"/>
              <a:cs typeface="Times New Roman" pitchFamily="18" charset="0"/>
            </a:endParaRPr>
          </a:p>
        </p:txBody>
      </p:sp>
      <p:sp>
        <p:nvSpPr>
          <p:cNvPr id="10" name="Subtitle 2"/>
          <p:cNvSpPr txBox="1">
            <a:spLocks/>
          </p:cNvSpPr>
          <p:nvPr/>
        </p:nvSpPr>
        <p:spPr bwMode="auto">
          <a:xfrm>
            <a:off x="762000" y="533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250"/>
              </a:spcBef>
              <a:buClr>
                <a:schemeClr val="accent1"/>
              </a:buClr>
              <a:buSzPct val="80000"/>
            </a:pPr>
            <a:r>
              <a:rPr lang="ar-EG" sz="1400" b="1" i="1" dirty="0">
                <a:latin typeface="Book Antiqua" pitchFamily="18" charset="0"/>
              </a:rPr>
              <a:t>محاضرات </a:t>
            </a:r>
            <a:r>
              <a:rPr lang="ar-EG" sz="1400" b="1" i="1" dirty="0" smtClean="0">
                <a:latin typeface="Book Antiqua" pitchFamily="18" charset="0"/>
              </a:rPr>
              <a:t>رعاية ماشية اللحم واللبن – </a:t>
            </a:r>
            <a:r>
              <a:rPr lang="ar-EG" sz="1400" b="1" i="1" dirty="0">
                <a:latin typeface="Book Antiqua" pitchFamily="18" charset="0"/>
              </a:rPr>
              <a:t>محاضرة (5)</a:t>
            </a:r>
            <a:endParaRPr lang="en-US" sz="1400" b="1" i="1" dirty="0">
              <a:latin typeface="Book Antiqua" pitchFamily="18" charset="0"/>
            </a:endParaRP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2368</TotalTime>
  <Words>4454</Words>
  <Application>Microsoft Office PowerPoint</Application>
  <PresentationFormat>On-screen Show (4:3)</PresentationFormat>
  <Paragraphs>677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المؤتمر الخامس عشر للجمعية المصرية للإنتاج الحيوانى</dc:title>
  <dc:creator>Abo_Ammar</dc:creator>
  <cp:lastModifiedBy>M Elaref</cp:lastModifiedBy>
  <cp:revision>624</cp:revision>
  <dcterms:created xsi:type="dcterms:W3CDTF">2006-08-16T00:00:00Z</dcterms:created>
  <dcterms:modified xsi:type="dcterms:W3CDTF">2020-03-25T23:04:55Z</dcterms:modified>
</cp:coreProperties>
</file>